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83" r:id="rId3"/>
    <p:sldId id="284" r:id="rId4"/>
    <p:sldId id="282" r:id="rId5"/>
    <p:sldId id="287" r:id="rId6"/>
    <p:sldId id="286" r:id="rId7"/>
    <p:sldId id="267" r:id="rId8"/>
    <p:sldId id="285" r:id="rId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born, Andrea" initials="" lastIdx="8" clrIdx="0"/>
  <p:cmAuthor id="2" name="Zana Dukadzinac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92" autoAdjust="0"/>
    <p:restoredTop sz="73944" autoAdjust="0"/>
  </p:normalViewPr>
  <p:slideViewPr>
    <p:cSldViewPr snapToGrid="0">
      <p:cViewPr varScale="1">
        <p:scale>
          <a:sx n="57" d="100"/>
          <a:sy n="57" d="100"/>
        </p:scale>
        <p:origin x="3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67F6BD8-1A18-4180-A3DF-28807FE1821A}" type="datetimeFigureOut">
              <a:rPr lang="en-US"/>
              <a:pPr>
                <a:defRPr/>
              </a:pPr>
              <a:t>2024-03-28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F894DF-86D1-411C-9BC2-D3E9C3EA9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english.com/news/2024/02/07/costa-rica-declares-sanitary-emergency-for-animal-parasites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walesonline.co.uk/news/health/new-cases-flesh-eating-bug-28770062" TargetMode="External"/><Relationship Id="rId4" Type="http://schemas.openxmlformats.org/officeDocument/2006/relationships/hyperlink" Target="https://ticotimes.net/2024/03/02/costa-rica-confirms-first-case-of-screwworm-infection-in#:~:text=The%20Ministry%20of%20Health%20and,a%20sample%20to%20be%20taken.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c.ca/news/canada/saskatoon/black-legged-ticks-increasing-1.7077860?cmp=rs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hss.gov.nt.ca/en/newsroom/black-legged-tick-positive-lyme-disease-bacteria-detected-nwt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649813-F59C-4C61-9890-20F019F245F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89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altLang="en-US" dirty="0" smtClean="0"/>
              <a:t>New World Screwworm has been reported in Costa Rica and Panama</a:t>
            </a:r>
          </a:p>
          <a:p>
            <a:r>
              <a:rPr lang="en-CA" altLang="en-US" dirty="0" smtClean="0"/>
              <a:t> - the screwworm in a parasitic fly larva that cause wound </a:t>
            </a:r>
            <a:r>
              <a:rPr lang="en-CA" altLang="en-US" dirty="0" err="1" smtClean="0"/>
              <a:t>myiasis</a:t>
            </a:r>
            <a:r>
              <a:rPr lang="en-CA" altLang="en-US" dirty="0" smtClean="0"/>
              <a:t> </a:t>
            </a:r>
          </a:p>
          <a:p>
            <a:r>
              <a:rPr lang="en-US" altLang="en-US" dirty="0" smtClean="0"/>
              <a:t>In February 2024 – </a:t>
            </a:r>
            <a:r>
              <a:rPr lang="en-US" altLang="en-US" u="sng" dirty="0" smtClean="0">
                <a:hlinkClick r:id="rId3"/>
              </a:rPr>
              <a:t>Costa Rica</a:t>
            </a:r>
            <a:r>
              <a:rPr lang="en-US" altLang="en-US" dirty="0" smtClean="0"/>
              <a:t> declared a sanitary emergency due to the presence and spread of new world screwworm; 203 cases have been treated in cattle, horses, pigs, sheep, goats and dogs </a:t>
            </a:r>
          </a:p>
          <a:p>
            <a:r>
              <a:rPr lang="en-US" altLang="en-US" dirty="0" smtClean="0"/>
              <a:t>March 2024 – </a:t>
            </a:r>
            <a:r>
              <a:rPr lang="en-US" altLang="en-US" dirty="0" smtClean="0">
                <a:hlinkClick r:id="rId4"/>
              </a:rPr>
              <a:t>Costa Rica </a:t>
            </a:r>
            <a:r>
              <a:rPr lang="en-US" altLang="en-US" dirty="0" smtClean="0"/>
              <a:t>reports 1</a:t>
            </a:r>
            <a:r>
              <a:rPr lang="en-US" altLang="en-US" baseline="30000" dirty="0" smtClean="0"/>
              <a:t>st</a:t>
            </a:r>
            <a:r>
              <a:rPr lang="en-US" altLang="en-US" dirty="0" smtClean="0"/>
              <a:t> human case in country</a:t>
            </a:r>
          </a:p>
          <a:p>
            <a:r>
              <a:rPr lang="en-US" altLang="en-US" dirty="0" smtClean="0"/>
              <a:t>And I believe last week, </a:t>
            </a:r>
            <a:r>
              <a:rPr lang="en-CA" altLang="en-US" dirty="0" smtClean="0">
                <a:hlinkClick r:id="rId5"/>
              </a:rPr>
              <a:t>Panama</a:t>
            </a:r>
            <a:r>
              <a:rPr lang="en-CA" altLang="en-US" dirty="0" smtClean="0"/>
              <a:t> also reported 2 human cases, along with previous cases in cattle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Uruguay is </a:t>
            </a:r>
            <a:r>
              <a:rPr lang="en-US" altLang="en-US" dirty="0" err="1" smtClean="0"/>
              <a:t>developping</a:t>
            </a:r>
            <a:r>
              <a:rPr lang="en-US" altLang="en-US" dirty="0" smtClean="0"/>
              <a:t> </a:t>
            </a:r>
            <a:r>
              <a:rPr lang="en-US" altLang="en-US" dirty="0" smtClean="0"/>
              <a:t>a CRISPR gene drive to eradicate the New World screwworm</a:t>
            </a:r>
            <a:r>
              <a:rPr lang="en-US" altLang="en-US" dirty="0" smtClean="0"/>
              <a:t>, as sterile fly releases</a:t>
            </a:r>
            <a:r>
              <a:rPr lang="en-US" altLang="en-US" baseline="0" dirty="0" smtClean="0"/>
              <a:t> have been used to eradicate them in the past, and in central America they are now overwhelmed, the infectious burden is too great for sterile fly releases to be successful.</a:t>
            </a:r>
          </a:p>
          <a:p>
            <a:endParaRPr lang="en-CA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0BB28C-89FD-4A91-9204-67B2BB09434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92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The number of black-legged ticks is increasing in </a:t>
            </a:r>
            <a:r>
              <a:rPr lang="en-US" altLang="en-US" u="sng" dirty="0" smtClean="0">
                <a:hlinkClick r:id="rId3"/>
              </a:rPr>
              <a:t>Saskatchewan</a:t>
            </a:r>
            <a:r>
              <a:rPr lang="en-US" altLang="en-US" dirty="0" smtClean="0"/>
              <a:t>, and due to warmer winters, tick</a:t>
            </a:r>
            <a:r>
              <a:rPr lang="en-CA" altLang="en-US" dirty="0" smtClean="0"/>
              <a:t> </a:t>
            </a:r>
            <a:r>
              <a:rPr lang="en-US" altLang="en-US" dirty="0" smtClean="0"/>
              <a:t>activity may be longer than usual; scientists will also be looking to see if the tick populations have</a:t>
            </a:r>
            <a:r>
              <a:rPr lang="en-CA" altLang="en-US" dirty="0" smtClean="0"/>
              <a:t> </a:t>
            </a:r>
            <a:r>
              <a:rPr lang="en-US" altLang="en-US" dirty="0" smtClean="0"/>
              <a:t>established in Saskatchewan</a:t>
            </a:r>
            <a:endParaRPr lang="en-CA" altLang="en-US" dirty="0" smtClean="0"/>
          </a:p>
          <a:p>
            <a:r>
              <a:rPr lang="en-US" altLang="en-US" dirty="0" smtClean="0"/>
              <a:t> </a:t>
            </a:r>
            <a:endParaRPr lang="en-CA" altLang="en-US" dirty="0" smtClean="0"/>
          </a:p>
          <a:p>
            <a:r>
              <a:rPr lang="en-US" altLang="en-US" dirty="0" smtClean="0"/>
              <a:t>The </a:t>
            </a:r>
            <a:r>
              <a:rPr lang="en-US" altLang="en-US" u="sng" dirty="0" smtClean="0">
                <a:hlinkClick r:id="rId4"/>
              </a:rPr>
              <a:t>Northwest Territories</a:t>
            </a:r>
            <a:r>
              <a:rPr lang="en-US" altLang="en-US" dirty="0" smtClean="0"/>
              <a:t> have reported their first finding of a blacklegged tick positive for </a:t>
            </a:r>
            <a:r>
              <a:rPr lang="en-US" altLang="en-US" i="1" dirty="0" smtClean="0"/>
              <a:t>Borrelia burgdorferi</a:t>
            </a:r>
            <a:r>
              <a:rPr lang="en-US" altLang="en-US" dirty="0" smtClean="0"/>
              <a:t>. The adult female black-legged tick was found on a pet dog in the Fort Simpson area, the dog had recently arrived from an endemic southern province. It is unclear whether the tick and/or the bacteria was locally acquired.</a:t>
            </a:r>
          </a:p>
          <a:p>
            <a:endParaRPr lang="en-US" altLang="en-US" dirty="0" smtClean="0"/>
          </a:p>
          <a:p>
            <a:r>
              <a:rPr lang="en-CA" altLang="en-US" dirty="0" smtClean="0"/>
              <a:t>Multiple reports of earlier tick findings this year in US and Canada due to mild winter (in Ontario, Michigan…)</a:t>
            </a:r>
          </a:p>
          <a:p>
            <a:endParaRPr lang="en-CA" altLang="en-US" dirty="0" smtClean="0"/>
          </a:p>
          <a:p>
            <a:r>
              <a:rPr lang="en-CA" altLang="en-US" dirty="0" smtClean="0"/>
              <a:t>Also of interest, is a recent finding of Borrelia burgdorferi increasing ticks ability to overwinter</a:t>
            </a:r>
          </a:p>
          <a:p>
            <a:endParaRPr lang="en-CA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A40BA3-ABCE-4E1C-AE69-388EBE66091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48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48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72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99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altLang="en-US" dirty="0" smtClean="0"/>
              <a:t>We’re asking all of our network groups for feedback on whether what is being done for the network is providing value. So just a thumbs up/thumbs down survey.</a:t>
            </a:r>
          </a:p>
          <a:p>
            <a:endParaRPr lang="en-CA" altLang="en-US" dirty="0" smtClean="0"/>
          </a:p>
          <a:p>
            <a:r>
              <a:rPr lang="en-CA" altLang="en-US" dirty="0" smtClean="0"/>
              <a:t>If you have any feedback on what we could do better, or should stop doing that would be valuable – now or later.  Given our limited resources, we don’t want to put effort into things that don’t have value. </a:t>
            </a:r>
          </a:p>
          <a:p>
            <a:endParaRPr lang="en-CA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7E4230-3514-4B24-8403-CAF023B16F3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46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093788"/>
            <a:ext cx="9144000" cy="1677987"/>
          </a:xfrm>
        </p:spPr>
        <p:txBody>
          <a:bodyPr anchor="b">
            <a:normAutofit/>
          </a:bodyPr>
          <a:lstStyle>
            <a:lvl1pPr algn="r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3101976"/>
            <a:ext cx="9144000" cy="1655762"/>
          </a:xfrm>
        </p:spPr>
        <p:txBody>
          <a:bodyPr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801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1C98A-C5DC-4C78-BD0D-CF5DC7D5F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0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BD4FB-196E-454C-890F-574374854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8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 algn="r">
              <a:defRPr sz="6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79"/>
            <a:ext cx="10515600" cy="1500187"/>
          </a:xfrm>
        </p:spPr>
        <p:txBody>
          <a:bodyPr/>
          <a:lstStyle>
            <a:lvl1pPr marL="0" indent="0" algn="r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220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2B47-41F2-42A5-AA41-34CCD9669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5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FB889-B1E1-40D0-9118-58010DD0F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9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2057400"/>
            <a:ext cx="10515600" cy="40147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12CC5-A507-4028-B3C9-257C8E707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1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2057400"/>
            <a:ext cx="4919663" cy="40147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172200" y="2057400"/>
            <a:ext cx="5181600" cy="40005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C94A-5837-4538-A85E-3BC9A11D4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0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8459C-5D3F-466B-B70D-EFCCECAF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2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FD813-48F2-42F0-8FCF-ACF9E1873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55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ACA56-2288-4290-B789-2225FFBF1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8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95B727-CB92-4FD5-AF0D-B54F541D4673}" type="datetime1">
              <a:rPr lang="en-US"/>
              <a:pPr>
                <a:defRPr/>
              </a:pPr>
              <a:t>2024-03-28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D9DBF5-9739-45F5-BA36-F9FB46B79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zd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english.com/news/2024/02/07/costa-rica-declares-sanitary-emergency-for-animal-parasites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ars.usda.gov/oc/images/photos/k7576-1/" TargetMode="External"/><Relationship Id="rId5" Type="http://schemas.openxmlformats.org/officeDocument/2006/relationships/hyperlink" Target="https://outbreaknewstoday.substack.com/p/panama-epidemiological-surveillance" TargetMode="External"/><Relationship Id="rId4" Type="http://schemas.openxmlformats.org/officeDocument/2006/relationships/hyperlink" Target="https://ticotimes.net/2024/03/02/costa-rica-confirms-first-case-of-screwworm-infection-in#:~:text=The%20Ministry%20of%20Health%20and,a%20sample%20to%20be%20taken.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c.ca/news/canada/saskatoon/black-legged-ticks-increasing-1.7077860?cmp=rss" TargetMode="External"/><Relationship Id="rId7" Type="http://schemas.openxmlformats.org/officeDocument/2006/relationships/hyperlink" Target="https://pubmed.ncbi.nlm.nih.gov/37147777/#:~:text=We%20show%20that%20unfed%20adult,forest%20and%20dune%20grass%20environments.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cdc.gov/ticks/surveillance/BlackleggedTick.html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hss.gov.nt.ca/en/newsroom/black-legged-tick-positive-lyme-disease-bacteria-detected-nw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8193663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8193663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pubmed.ncbi.nlm.nih.gov/38193663/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nc.cdc.gov/eid/article/30/3/23-0700_article" TargetMode="External"/><Relationship Id="rId13" Type="http://schemas.openxmlformats.org/officeDocument/2006/relationships/hyperlink" Target="https://www.contagionlive.com/view/leishmaniasis-no-longer-just-a-tropical-disease-now-endemic-in-the-us" TargetMode="External"/><Relationship Id="rId3" Type="http://schemas.openxmlformats.org/officeDocument/2006/relationships/hyperlink" Target="https://wwwnc.cdc.gov/eid/article/30/2/23-0963_article" TargetMode="External"/><Relationship Id="rId7" Type="http://schemas.openxmlformats.org/officeDocument/2006/relationships/hyperlink" Target="https://pubmed.ncbi.nlm.nih.gov/38148116/" TargetMode="External"/><Relationship Id="rId12" Type="http://schemas.openxmlformats.org/officeDocument/2006/relationships/hyperlink" Target="https://pubmed.ncbi.nlm.nih.gov/38459616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nc.cdc.gov/eid/article/30/3/23-1098_article" TargetMode="External"/><Relationship Id="rId11" Type="http://schemas.openxmlformats.org/officeDocument/2006/relationships/hyperlink" Target="https://pubmed.ncbi.nlm.nih.gov/38477545/" TargetMode="External"/><Relationship Id="rId5" Type="http://schemas.openxmlformats.org/officeDocument/2006/relationships/hyperlink" Target="https://www.plenglish.com/news/2024/02/07/costa-rica-declares-sanitary-emergency-for-animal-parasites/" TargetMode="External"/><Relationship Id="rId15" Type="http://schemas.openxmlformats.org/officeDocument/2006/relationships/hyperlink" Target="https://www.nbcnews.com/health/health-news/rare-fungal-infection-popping-unexpected-part-us-rcna135323" TargetMode="External"/><Relationship Id="rId10" Type="http://schemas.openxmlformats.org/officeDocument/2006/relationships/hyperlink" Target="https://efsa.onlinelibrary.wiley.com/doi/abs/10.2903/sp.efsa.2024.EN-8692" TargetMode="External"/><Relationship Id="rId4" Type="http://schemas.openxmlformats.org/officeDocument/2006/relationships/hyperlink" Target="https://jammi.utpjournals.press/doi/full/10.3138/jammi-2023-0012?role=tab" TargetMode="External"/><Relationship Id="rId9" Type="http://schemas.openxmlformats.org/officeDocument/2006/relationships/hyperlink" Target="https://pubmed.ncbi.nlm.nih.gov/38411070/" TargetMode="External"/><Relationship Id="rId14" Type="http://schemas.openxmlformats.org/officeDocument/2006/relationships/hyperlink" Target="https://www.stcatharinesstandard.ca/news/canada/ticks-are-already-appearing-in-ontario-after-a-warm-winter-heres-what-you-need-to/article_04176ab0-f3f4-5dd2-b8b6-8b3bb1f11285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800" dirty="0" err="1"/>
              <a:t>Community</a:t>
            </a:r>
            <a:r>
              <a:rPr lang="fr-FR" sz="2800" dirty="0"/>
              <a:t> for </a:t>
            </a:r>
            <a:r>
              <a:rPr lang="fr-FR" sz="2800" dirty="0" err="1"/>
              <a:t>Emerging</a:t>
            </a:r>
            <a:r>
              <a:rPr lang="fr-FR" sz="2800" dirty="0"/>
              <a:t> and </a:t>
            </a:r>
            <a:r>
              <a:rPr lang="fr-FR" sz="2800" dirty="0" err="1"/>
              <a:t>Zoonotic</a:t>
            </a:r>
            <a:r>
              <a:rPr lang="fr-FR" sz="2800" dirty="0"/>
              <a:t> </a:t>
            </a:r>
            <a:r>
              <a:rPr lang="fr-FR" sz="2800" dirty="0" err="1"/>
              <a:t>Diseases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000" i="1" dirty="0" err="1"/>
              <a:t>Identifying</a:t>
            </a:r>
            <a:r>
              <a:rPr lang="fr-FR" sz="2000" i="1" dirty="0"/>
              <a:t> </a:t>
            </a:r>
            <a:r>
              <a:rPr lang="fr-FR" sz="2000" i="1" dirty="0" err="1"/>
              <a:t>emerging</a:t>
            </a:r>
            <a:r>
              <a:rPr lang="fr-FR" sz="2000" i="1" dirty="0"/>
              <a:t> </a:t>
            </a:r>
            <a:r>
              <a:rPr lang="fr-FR" sz="2000" i="1" dirty="0" err="1"/>
              <a:t>risks</a:t>
            </a:r>
            <a:r>
              <a:rPr lang="fr-FR" sz="2000" i="1" dirty="0"/>
              <a:t> </a:t>
            </a:r>
            <a:r>
              <a:rPr lang="fr-FR" sz="2000" i="1" dirty="0" err="1"/>
              <a:t>through</a:t>
            </a:r>
            <a:r>
              <a:rPr lang="fr-FR" sz="2000" i="1" dirty="0"/>
              <a:t> collective intelligence</a:t>
            </a:r>
            <a:endParaRPr lang="en-CA" sz="2000" i="1" dirty="0"/>
          </a:p>
        </p:txBody>
      </p:sp>
      <p:sp>
        <p:nvSpPr>
          <p:cNvPr id="14339" name="Subtitle 1"/>
          <p:cNvSpPr>
            <a:spLocks noGrp="1"/>
          </p:cNvSpPr>
          <p:nvPr>
            <p:ph type="subTitle" idx="1"/>
          </p:nvPr>
        </p:nvSpPr>
        <p:spPr>
          <a:xfrm>
            <a:off x="3048000" y="3101975"/>
            <a:ext cx="9144000" cy="1123950"/>
          </a:xfrm>
        </p:spPr>
        <p:txBody>
          <a:bodyPr/>
          <a:lstStyle/>
          <a:p>
            <a:pPr eaLnBrk="1" hangingPunct="1"/>
            <a:r>
              <a:rPr lang="en-CA" altLang="en-US" dirty="0" smtClean="0"/>
              <a:t>CEZD – CAHSS Companion Animal Network Update</a:t>
            </a:r>
            <a:endParaRPr lang="en-CA" altLang="en-US" dirty="0"/>
          </a:p>
          <a:p>
            <a:pPr eaLnBrk="1" hangingPunct="1"/>
            <a:r>
              <a:rPr lang="en-CA" altLang="en-US" dirty="0" smtClean="0"/>
              <a:t>02 April 2024</a:t>
            </a:r>
            <a:endParaRPr lang="en-CA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65D84322-D45D-4E35-B089-2601BE7D71B2}" type="slidenum">
              <a:rPr lang="en-US" altLang="en-US" sz="1200" smtClean="0">
                <a:solidFill>
                  <a:srgbClr val="898989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9380538" y="5749925"/>
            <a:ext cx="28114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3600" b="1">
                <a:solidFill>
                  <a:srgbClr val="FFFFFF"/>
                </a:solidFill>
                <a:hlinkClick r:id="rId3"/>
              </a:rPr>
              <a:t>www.cezd.ca</a:t>
            </a:r>
            <a:r>
              <a:rPr lang="en-CA" altLang="en-US" sz="3600">
                <a:solidFill>
                  <a:srgbClr val="FFFFFF"/>
                </a:solidFill>
              </a:rPr>
              <a:t> </a:t>
            </a:r>
            <a:endParaRPr lang="en-US" altLang="en-US" sz="3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988467"/>
      </p:ext>
    </p:extLst>
  </p:cSld>
  <p:clrMapOvr>
    <a:masterClrMapping/>
  </p:clrMapOvr>
  <p:transition spd="slow" advTm="2644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138" y="144463"/>
            <a:ext cx="10515600" cy="771525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New World Screwworm in South America</a:t>
            </a:r>
            <a:endParaRPr lang="en-CA" sz="3200" dirty="0"/>
          </a:p>
        </p:txBody>
      </p:sp>
      <p:sp>
        <p:nvSpPr>
          <p:cNvPr id="348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5613" y="915988"/>
            <a:ext cx="8248650" cy="4906962"/>
          </a:xfrm>
        </p:spPr>
        <p:txBody>
          <a:bodyPr/>
          <a:lstStyle/>
          <a:p>
            <a:r>
              <a:rPr lang="en-US" altLang="en-US" dirty="0" smtClean="0"/>
              <a:t>Parasitic fly larva - </a:t>
            </a:r>
            <a:r>
              <a:rPr lang="en-CA" altLang="en-US" i="1" dirty="0" err="1" smtClean="0"/>
              <a:t>Cochliomyia</a:t>
            </a:r>
            <a:r>
              <a:rPr lang="en-CA" altLang="en-US" i="1" dirty="0" smtClean="0"/>
              <a:t> </a:t>
            </a:r>
            <a:r>
              <a:rPr lang="en-CA" altLang="en-US" i="1" dirty="0" err="1" smtClean="0"/>
              <a:t>hominivorax</a:t>
            </a:r>
            <a:r>
              <a:rPr lang="en-CA" altLang="en-US" i="1" dirty="0" smtClean="0"/>
              <a:t> </a:t>
            </a:r>
            <a:r>
              <a:rPr lang="en-CA" altLang="en-US" dirty="0" smtClean="0"/>
              <a:t>causing wound </a:t>
            </a:r>
            <a:r>
              <a:rPr lang="en-CA" altLang="en-US" dirty="0" err="1" smtClean="0"/>
              <a:t>myiasis</a:t>
            </a:r>
            <a:endParaRPr lang="en-US" altLang="en-US" dirty="0" smtClean="0"/>
          </a:p>
          <a:p>
            <a:r>
              <a:rPr lang="en-US" altLang="en-US" dirty="0" smtClean="0"/>
              <a:t>February 2024 – </a:t>
            </a:r>
            <a:r>
              <a:rPr lang="en-US" altLang="en-US" u="sng" dirty="0" smtClean="0">
                <a:hlinkClick r:id="rId3"/>
              </a:rPr>
              <a:t>Costa Rica</a:t>
            </a:r>
            <a:r>
              <a:rPr lang="en-US" altLang="en-US" dirty="0" smtClean="0"/>
              <a:t> declared a sanitary emergency due to the presence and spread of new world screwworm; 203 cases have been treated in cattle, horses, pigs, sheep, goats and dogs </a:t>
            </a:r>
          </a:p>
          <a:p>
            <a:r>
              <a:rPr lang="en-US" altLang="en-US" dirty="0" smtClean="0"/>
              <a:t>March 2024 – </a:t>
            </a:r>
            <a:r>
              <a:rPr lang="en-US" altLang="en-US" dirty="0" smtClean="0">
                <a:hlinkClick r:id="rId4"/>
              </a:rPr>
              <a:t>Costa Rica </a:t>
            </a:r>
            <a:r>
              <a:rPr lang="en-US" altLang="en-US" dirty="0" smtClean="0"/>
              <a:t>reports 1</a:t>
            </a:r>
            <a:r>
              <a:rPr lang="en-US" altLang="en-US" baseline="30000" dirty="0" smtClean="0"/>
              <a:t>st</a:t>
            </a:r>
            <a:r>
              <a:rPr lang="en-US" altLang="en-US" dirty="0" smtClean="0"/>
              <a:t> human case in country</a:t>
            </a:r>
            <a:endParaRPr lang="en-CA" altLang="en-US" dirty="0" smtClean="0"/>
          </a:p>
          <a:p>
            <a:r>
              <a:rPr lang="en-CA" altLang="en-US" dirty="0" smtClean="0">
                <a:hlinkClick r:id="rId5"/>
              </a:rPr>
              <a:t>Panama</a:t>
            </a:r>
            <a:r>
              <a:rPr lang="en-CA" altLang="en-US" dirty="0" smtClean="0"/>
              <a:t> has also reported 2 human </a:t>
            </a:r>
            <a:r>
              <a:rPr lang="en-CA" altLang="en-US" dirty="0" smtClean="0"/>
              <a:t>cases, </a:t>
            </a:r>
            <a:r>
              <a:rPr lang="en-CA" altLang="en-US" dirty="0" smtClean="0"/>
              <a:t>along with previous cases in cattle</a:t>
            </a:r>
          </a:p>
          <a:p>
            <a:r>
              <a:rPr lang="en-US" altLang="en-US" dirty="0" smtClean="0"/>
              <a:t>Important to know travel history of companion animals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10401300" y="5813425"/>
            <a:ext cx="1447800" cy="365125"/>
          </a:xfrm>
        </p:spPr>
        <p:txBody>
          <a:bodyPr/>
          <a:lstStyle/>
          <a:p>
            <a:pPr>
              <a:defRPr/>
            </a:pPr>
            <a:r>
              <a:rPr lang="en-CA" dirty="0">
                <a:hlinkClick r:id="rId6"/>
              </a:rPr>
              <a:t>k7576-1 : USDA ARS</a:t>
            </a:r>
            <a:endParaRPr lang="en-US" dirty="0"/>
          </a:p>
        </p:txBody>
      </p:sp>
      <p:sp>
        <p:nvSpPr>
          <p:cNvPr id="34821" name="Rectangle 2"/>
          <p:cNvSpPr>
            <a:spLocks noChangeArrowheads="1"/>
          </p:cNvSpPr>
          <p:nvPr/>
        </p:nvSpPr>
        <p:spPr bwMode="auto">
          <a:xfrm>
            <a:off x="6881813" y="35131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pic>
        <p:nvPicPr>
          <p:cNvPr id="34822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690688"/>
            <a:ext cx="3162300" cy="413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11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sp>
        <p:nvSpPr>
          <p:cNvPr id="36867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sp>
        <p:nvSpPr>
          <p:cNvPr id="36868" name="Rectangle 8"/>
          <p:cNvSpPr>
            <a:spLocks noChangeArrowheads="1"/>
          </p:cNvSpPr>
          <p:nvPr/>
        </p:nvSpPr>
        <p:spPr bwMode="auto">
          <a:xfrm>
            <a:off x="574675" y="4144963"/>
            <a:ext cx="245348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sp>
        <p:nvSpPr>
          <p:cNvPr id="36869" name="Content Placeholder 1"/>
          <p:cNvSpPr>
            <a:spLocks noGrp="1"/>
          </p:cNvSpPr>
          <p:nvPr>
            <p:ph sz="half" idx="1"/>
          </p:nvPr>
        </p:nvSpPr>
        <p:spPr>
          <a:xfrm>
            <a:off x="450850" y="1144588"/>
            <a:ext cx="6535738" cy="2752725"/>
          </a:xfrm>
        </p:spPr>
        <p:txBody>
          <a:bodyPr/>
          <a:lstStyle/>
          <a:p>
            <a:r>
              <a:rPr lang="en-CA" altLang="en-US" sz="2400" dirty="0" smtClean="0"/>
              <a:t>The number of black-legged ticks is increasing in </a:t>
            </a:r>
            <a:r>
              <a:rPr lang="en-CA" altLang="en-US" sz="2400" dirty="0" smtClean="0">
                <a:hlinkClick r:id="rId3"/>
              </a:rPr>
              <a:t>Saskatchewan</a:t>
            </a:r>
            <a:endParaRPr lang="en-CA" altLang="en-US" sz="2400" dirty="0" smtClean="0"/>
          </a:p>
          <a:p>
            <a:r>
              <a:rPr lang="en-CA" altLang="en-US" sz="2400" dirty="0" smtClean="0">
                <a:hlinkClick r:id="rId4"/>
              </a:rPr>
              <a:t>Northwest Territories </a:t>
            </a:r>
            <a:r>
              <a:rPr lang="en-CA" altLang="en-US" sz="2400" dirty="0" smtClean="0"/>
              <a:t>report finding their first blacklegged tick positive for </a:t>
            </a:r>
            <a:r>
              <a:rPr lang="en-CA" altLang="en-US" sz="2400" i="1" dirty="0" smtClean="0"/>
              <a:t>Borrelia burgdorferi </a:t>
            </a:r>
            <a:r>
              <a:rPr lang="en-CA" altLang="en-US" sz="2400" dirty="0" smtClean="0"/>
              <a:t>– on a pet dog recently arrived to Fort Simpson</a:t>
            </a:r>
          </a:p>
          <a:p>
            <a:r>
              <a:rPr lang="en-CA" altLang="en-US" sz="2400" dirty="0" smtClean="0"/>
              <a:t>Multiple reports of earlier tick findings this year in US and Canada due to mild winter</a:t>
            </a:r>
          </a:p>
          <a:p>
            <a:endParaRPr lang="en-CA" altLang="en-US" sz="2400" dirty="0" smtClean="0"/>
          </a:p>
          <a:p>
            <a:endParaRPr lang="en-CA" alt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288" y="84138"/>
            <a:ext cx="10515600" cy="1325562"/>
          </a:xfrm>
        </p:spPr>
        <p:txBody>
          <a:bodyPr/>
          <a:lstStyle/>
          <a:p>
            <a:pPr>
              <a:defRPr/>
            </a:pPr>
            <a:r>
              <a:rPr lang="en-CA" sz="3200" dirty="0" smtClean="0"/>
              <a:t>Lyme Disease &amp; related info in Canada</a:t>
            </a:r>
            <a:endParaRPr lang="en-CA" sz="3200" dirty="0"/>
          </a:p>
        </p:txBody>
      </p:sp>
      <p:pic>
        <p:nvPicPr>
          <p:cNvPr id="36871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276225"/>
            <a:ext cx="4672013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TextBox 3"/>
          <p:cNvSpPr txBox="1">
            <a:spLocks noChangeArrowheads="1"/>
          </p:cNvSpPr>
          <p:nvPr/>
        </p:nvSpPr>
        <p:spPr bwMode="auto">
          <a:xfrm>
            <a:off x="8081963" y="3763963"/>
            <a:ext cx="39909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1200">
                <a:hlinkClick r:id="rId6"/>
              </a:rPr>
              <a:t>Blacklegged tick (Ixodes scapularis) surveillance | Ticks | CDC</a:t>
            </a:r>
            <a:endParaRPr lang="en-CA" altLang="en-US" sz="1200"/>
          </a:p>
        </p:txBody>
      </p:sp>
      <p:sp>
        <p:nvSpPr>
          <p:cNvPr id="5" name="TextBox 4"/>
          <p:cNvSpPr txBox="1"/>
          <p:nvPr/>
        </p:nvSpPr>
        <p:spPr>
          <a:xfrm>
            <a:off x="461963" y="4094163"/>
            <a:ext cx="11461750" cy="203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b="1" dirty="0">
                <a:hlinkClick r:id="rId7"/>
              </a:rPr>
              <a:t>Female ticks (</a:t>
            </a:r>
            <a:r>
              <a:rPr lang="en-CA" b="1" dirty="0" err="1">
                <a:hlinkClick r:id="rId7"/>
              </a:rPr>
              <a:t>Ixodes</a:t>
            </a:r>
            <a:r>
              <a:rPr lang="en-CA" b="1" dirty="0">
                <a:hlinkClick r:id="rId7"/>
              </a:rPr>
              <a:t> </a:t>
            </a:r>
            <a:r>
              <a:rPr lang="en-CA" b="1" dirty="0" err="1">
                <a:hlinkClick r:id="rId7"/>
              </a:rPr>
              <a:t>scapularis</a:t>
            </a:r>
            <a:r>
              <a:rPr lang="en-CA" b="1" dirty="0">
                <a:hlinkClick r:id="rId7"/>
              </a:rPr>
              <a:t>) infected with </a:t>
            </a:r>
            <a:r>
              <a:rPr lang="en-CA" b="1" dirty="0" err="1">
                <a:hlinkClick r:id="rId7"/>
              </a:rPr>
              <a:t>Borrelia</a:t>
            </a:r>
            <a:r>
              <a:rPr lang="en-CA" b="1" dirty="0">
                <a:hlinkClick r:id="rId7"/>
              </a:rPr>
              <a:t> </a:t>
            </a:r>
            <a:r>
              <a:rPr lang="en-CA" b="1" dirty="0" err="1">
                <a:hlinkClick r:id="rId7"/>
              </a:rPr>
              <a:t>burgdorferi</a:t>
            </a:r>
            <a:r>
              <a:rPr lang="en-CA" b="1" dirty="0">
                <a:hlinkClick r:id="rId7"/>
              </a:rPr>
              <a:t> have increased overwintering survival, with implications for tick population growth</a:t>
            </a: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dirty="0"/>
              <a:t>Unfed adult female ticks infected with </a:t>
            </a:r>
            <a:r>
              <a:rPr lang="en-CA" i="1" dirty="0"/>
              <a:t>B. </a:t>
            </a:r>
            <a:r>
              <a:rPr lang="en-CA" i="1" dirty="0" err="1"/>
              <a:t>burgdorferi</a:t>
            </a:r>
            <a:r>
              <a:rPr lang="en-CA" i="1" dirty="0"/>
              <a:t> </a:t>
            </a:r>
            <a:r>
              <a:rPr lang="en-CA" dirty="0"/>
              <a:t>have greater overwintering survival than uninfected female tick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dirty="0"/>
              <a:t>Infection appears to correlate with super cooling point as those ticks that are infected froze at a lower temperature then those not infected  (infection makes ticks more cold resistant)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i="1" dirty="0"/>
              <a:t>B. </a:t>
            </a:r>
            <a:r>
              <a:rPr lang="en-CA" i="1" dirty="0" err="1"/>
              <a:t>burgdorferi</a:t>
            </a:r>
            <a:r>
              <a:rPr lang="en-CA" i="1" dirty="0"/>
              <a:t> </a:t>
            </a:r>
            <a:r>
              <a:rPr lang="en-CA" dirty="0"/>
              <a:t>infection may be promoting the northern range expansion of </a:t>
            </a:r>
            <a:r>
              <a:rPr lang="en-CA" i="1" dirty="0"/>
              <a:t>I. </a:t>
            </a:r>
            <a:r>
              <a:rPr lang="en-CA" i="1" dirty="0" err="1"/>
              <a:t>scapularis</a:t>
            </a:r>
            <a:r>
              <a:rPr lang="en-CA" dirty="0"/>
              <a:t>, in addition to climate change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dirty="0"/>
              <a:t>Study highlights how pathogens could work synergistically with climate change to promote host </a:t>
            </a:r>
            <a:r>
              <a:rPr lang="en-CA" dirty="0" smtClean="0"/>
              <a:t>range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6635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>
                <a:hlinkClick r:id="rId3"/>
              </a:rPr>
              <a:t>Candida </a:t>
            </a:r>
            <a:r>
              <a:rPr lang="en-US" sz="2400" i="1" dirty="0" err="1">
                <a:hlinkClick r:id="rId3"/>
              </a:rPr>
              <a:t>auris</a:t>
            </a:r>
            <a:r>
              <a:rPr lang="en-US" sz="2400" i="1" dirty="0">
                <a:hlinkClick r:id="rId3"/>
              </a:rPr>
              <a:t> </a:t>
            </a:r>
            <a:r>
              <a:rPr lang="en-US" sz="2400" dirty="0">
                <a:hlinkClick r:id="rId3"/>
              </a:rPr>
              <a:t>detected in the oral cavity of a dog in Kansas - PubMed (nih.gov)</a:t>
            </a:r>
            <a:r>
              <a:rPr lang="en-US" sz="2400" dirty="0"/>
              <a:t/>
            </a:r>
            <a:br>
              <a:rPr lang="en-US" sz="2400" dirty="0"/>
            </a:br>
            <a:endParaRPr lang="en-CA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68079" y="1355651"/>
            <a:ext cx="5690191" cy="4014788"/>
          </a:xfrm>
        </p:spPr>
        <p:txBody>
          <a:bodyPr/>
          <a:lstStyle/>
          <a:p>
            <a:r>
              <a:rPr lang="en-CA" dirty="0"/>
              <a:t>1</a:t>
            </a:r>
            <a:r>
              <a:rPr lang="en-CA" baseline="30000" dirty="0"/>
              <a:t>st</a:t>
            </a:r>
            <a:r>
              <a:rPr lang="en-CA" dirty="0"/>
              <a:t> identification of </a:t>
            </a:r>
            <a:r>
              <a:rPr lang="en-CA" i="1" dirty="0"/>
              <a:t>Candida auris </a:t>
            </a:r>
            <a:r>
              <a:rPr lang="en-CA" dirty="0"/>
              <a:t>in a non-human mammal the United States </a:t>
            </a:r>
          </a:p>
          <a:p>
            <a:r>
              <a:rPr lang="en-CA" i="1" dirty="0"/>
              <a:t>C auris </a:t>
            </a:r>
            <a:r>
              <a:rPr lang="en-CA" dirty="0"/>
              <a:t>has been emerging since 2009 as a multidrug resistant infection in humans</a:t>
            </a:r>
          </a:p>
          <a:p>
            <a:r>
              <a:rPr lang="en-CA" dirty="0"/>
              <a:t>Increasing trend of human infections since 2016</a:t>
            </a:r>
          </a:p>
          <a:p>
            <a:r>
              <a:rPr lang="en-CA" dirty="0"/>
              <a:t>2023 US CDC sent out a warning about </a:t>
            </a:r>
            <a:r>
              <a:rPr lang="en-CA" i="1" dirty="0"/>
              <a:t>C. auris </a:t>
            </a:r>
            <a:r>
              <a:rPr lang="en-CA" dirty="0"/>
              <a:t>calling it an </a:t>
            </a:r>
            <a:r>
              <a:rPr lang="en-US" dirty="0"/>
              <a:t>urgent antimicrobial resistance threat</a:t>
            </a:r>
            <a:endParaRPr lang="en-CA" dirty="0"/>
          </a:p>
          <a:p>
            <a:endParaRPr lang="en-CA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" r="41"/>
          <a:stretch>
            <a:fillRect/>
          </a:stretch>
        </p:blipFill>
        <p:spPr>
          <a:xfrm>
            <a:off x="6565605" y="1972339"/>
            <a:ext cx="5181600" cy="40005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7010400" y="1724025"/>
            <a:ext cx="5181600" cy="2127250"/>
          </a:xfrm>
        </p:spPr>
        <p:txBody>
          <a:bodyPr/>
          <a:lstStyle/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2333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435429"/>
            <a:ext cx="11121737" cy="1001485"/>
          </a:xfrm>
        </p:spPr>
        <p:txBody>
          <a:bodyPr/>
          <a:lstStyle/>
          <a:p>
            <a:r>
              <a:rPr lang="en-US" sz="2400" i="1" dirty="0">
                <a:hlinkClick r:id="rId3"/>
              </a:rPr>
              <a:t>Candida </a:t>
            </a:r>
            <a:r>
              <a:rPr lang="en-US" sz="2400" i="1" dirty="0" err="1">
                <a:hlinkClick r:id="rId3"/>
              </a:rPr>
              <a:t>auris</a:t>
            </a:r>
            <a:r>
              <a:rPr lang="en-US" sz="2400" i="1" dirty="0">
                <a:hlinkClick r:id="rId3"/>
              </a:rPr>
              <a:t> </a:t>
            </a:r>
            <a:r>
              <a:rPr lang="en-US" sz="2400" dirty="0">
                <a:hlinkClick r:id="rId3"/>
              </a:rPr>
              <a:t>detected in the oral cavity of a dog in Kansas - PubMed (nih.gov)</a:t>
            </a:r>
            <a:r>
              <a:rPr lang="en-US" sz="2400" dirty="0"/>
              <a:t/>
            </a:r>
            <a:br>
              <a:rPr lang="en-US" sz="2400" dirty="0"/>
            </a:b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9234" y="1646236"/>
            <a:ext cx="5181600" cy="4595538"/>
          </a:xfrm>
        </p:spPr>
        <p:txBody>
          <a:bodyPr/>
          <a:lstStyle/>
          <a:p>
            <a:r>
              <a:rPr lang="en-CA" dirty="0" smtClean="0"/>
              <a:t>Detection in one dog in Kansas</a:t>
            </a:r>
          </a:p>
          <a:p>
            <a:r>
              <a:rPr lang="en-CA" dirty="0" smtClean="0"/>
              <a:t>Study on oral </a:t>
            </a:r>
            <a:r>
              <a:rPr lang="en-CA" dirty="0" err="1" smtClean="0"/>
              <a:t>mycobiome</a:t>
            </a:r>
            <a:r>
              <a:rPr lang="en-CA" dirty="0" smtClean="0"/>
              <a:t> of dogs</a:t>
            </a:r>
          </a:p>
          <a:p>
            <a:r>
              <a:rPr lang="en-CA" dirty="0" smtClean="0"/>
              <a:t>1 dog had 4 fungal agents </a:t>
            </a:r>
          </a:p>
          <a:p>
            <a:pPr lvl="1"/>
            <a:r>
              <a:rPr lang="en-CA" i="1" dirty="0" err="1" smtClean="0"/>
              <a:t>Malassezia</a:t>
            </a:r>
            <a:r>
              <a:rPr lang="en-CA" i="1" dirty="0" smtClean="0"/>
              <a:t> </a:t>
            </a:r>
            <a:r>
              <a:rPr lang="en-CA" i="1" dirty="0" err="1" smtClean="0"/>
              <a:t>pachydermatis</a:t>
            </a:r>
            <a:endParaRPr lang="en-CA" i="1" dirty="0" smtClean="0"/>
          </a:p>
          <a:p>
            <a:pPr lvl="1"/>
            <a:r>
              <a:rPr lang="en-CA" i="1" dirty="0" smtClean="0"/>
              <a:t>C</a:t>
            </a:r>
            <a:r>
              <a:rPr lang="en-CA" i="1" dirty="0"/>
              <a:t>. </a:t>
            </a:r>
            <a:r>
              <a:rPr lang="en-CA" i="1" dirty="0" err="1" smtClean="0"/>
              <a:t>albicans</a:t>
            </a:r>
            <a:r>
              <a:rPr lang="en-CA" i="1" dirty="0"/>
              <a:t> </a:t>
            </a:r>
            <a:endParaRPr lang="en-CA" i="1" dirty="0" smtClean="0"/>
          </a:p>
          <a:p>
            <a:pPr lvl="1"/>
            <a:r>
              <a:rPr lang="en-CA" i="1" dirty="0" smtClean="0"/>
              <a:t>C</a:t>
            </a:r>
            <a:r>
              <a:rPr lang="en-CA" i="1" dirty="0"/>
              <a:t>. </a:t>
            </a:r>
            <a:r>
              <a:rPr lang="en-CA" i="1" dirty="0" err="1" smtClean="0"/>
              <a:t>glabrata</a:t>
            </a:r>
            <a:r>
              <a:rPr lang="en-CA" i="1" dirty="0" smtClean="0"/>
              <a:t> </a:t>
            </a:r>
            <a:endParaRPr lang="en-CA" i="1" dirty="0"/>
          </a:p>
          <a:p>
            <a:pPr lvl="1"/>
            <a:r>
              <a:rPr lang="en-CA" i="1" dirty="0" smtClean="0"/>
              <a:t>C</a:t>
            </a:r>
            <a:r>
              <a:rPr lang="en-CA" i="1" dirty="0"/>
              <a:t>. </a:t>
            </a:r>
            <a:r>
              <a:rPr lang="en-CA" i="1" dirty="0" smtClean="0"/>
              <a:t>auris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23728"/>
            <a:ext cx="5181600" cy="2126974"/>
          </a:xfrm>
        </p:spPr>
        <p:txBody>
          <a:bodyPr/>
          <a:lstStyle/>
          <a:p>
            <a:r>
              <a:rPr lang="en-CA" dirty="0" smtClean="0"/>
              <a:t>Uncertain source of infection for the dog</a:t>
            </a:r>
          </a:p>
          <a:p>
            <a:r>
              <a:rPr lang="en-CA" dirty="0" smtClean="0"/>
              <a:t>No clinical disease described in the paper</a:t>
            </a:r>
            <a:endParaRPr lang="en-CA" dirty="0" smtClean="0"/>
          </a:p>
          <a:p>
            <a:r>
              <a:rPr lang="en-CA" dirty="0" smtClean="0"/>
              <a:t>No transmission to humans or animals was found</a:t>
            </a:r>
          </a:p>
          <a:p>
            <a:r>
              <a:rPr lang="en-CA" i="1" dirty="0" smtClean="0"/>
              <a:t>C. auris </a:t>
            </a:r>
            <a:r>
              <a:rPr lang="en-CA" dirty="0" smtClean="0"/>
              <a:t>has not been reported in humans in Kansas</a:t>
            </a:r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77224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>
                <a:hlinkClick r:id="rId2"/>
              </a:rPr>
              <a:t>Candida </a:t>
            </a:r>
            <a:r>
              <a:rPr lang="en-US" sz="3600" i="1" dirty="0" err="1">
                <a:hlinkClick r:id="rId2"/>
              </a:rPr>
              <a:t>auris</a:t>
            </a:r>
            <a:r>
              <a:rPr lang="en-US" sz="3600" i="1" dirty="0">
                <a:hlinkClick r:id="rId2"/>
              </a:rPr>
              <a:t> </a:t>
            </a:r>
            <a:r>
              <a:rPr lang="en-US" sz="3600" dirty="0">
                <a:hlinkClick r:id="rId2"/>
              </a:rPr>
              <a:t>detected in the oral cavity of a dog in Kansas - PubMed (nih.gov)</a:t>
            </a:r>
            <a:r>
              <a:rPr lang="en-US" sz="3600" dirty="0"/>
              <a:t/>
            </a:r>
            <a:br>
              <a:rPr lang="en-US" sz="3600" dirty="0"/>
            </a:br>
            <a:endParaRPr lang="en-CA" sz="3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55181" y="1465066"/>
            <a:ext cx="5380306" cy="4781622"/>
          </a:xfrm>
        </p:spPr>
        <p:txBody>
          <a:bodyPr/>
          <a:lstStyle/>
          <a:p>
            <a:r>
              <a:rPr lang="en-US" dirty="0" smtClean="0"/>
              <a:t>In US most isolates are usually Clade I and II</a:t>
            </a:r>
          </a:p>
          <a:p>
            <a:r>
              <a:rPr lang="en-US" dirty="0" smtClean="0"/>
              <a:t>This one was Clade IV (South American)</a:t>
            </a:r>
          </a:p>
          <a:p>
            <a:r>
              <a:rPr lang="en-US" dirty="0" smtClean="0"/>
              <a:t>Found </a:t>
            </a:r>
            <a:r>
              <a:rPr lang="en-US" dirty="0"/>
              <a:t>to be resistant to fluconazole, terbinafine, and amphotericin B but susceptible to caspofungin</a:t>
            </a:r>
          </a:p>
          <a:p>
            <a:r>
              <a:rPr lang="en-US" dirty="0"/>
              <a:t>Consistent with those isolates found in human cases</a:t>
            </a:r>
          </a:p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198" y="1982153"/>
            <a:ext cx="6323498" cy="3657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838200" y="5879296"/>
            <a:ext cx="99549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 smtClean="0"/>
              <a:t>Question: </a:t>
            </a:r>
            <a:r>
              <a:rPr lang="en-CA" sz="2800" dirty="0" smtClean="0"/>
              <a:t>Are clinicians looking for </a:t>
            </a:r>
            <a:r>
              <a:rPr lang="en-CA" sz="2800" i="1" dirty="0" smtClean="0"/>
              <a:t>C. auris </a:t>
            </a:r>
            <a:r>
              <a:rPr lang="en-CA" sz="2800" dirty="0" smtClean="0"/>
              <a:t>in companion animals? </a:t>
            </a:r>
          </a:p>
          <a:p>
            <a:r>
              <a:rPr lang="en-CA" sz="2800" dirty="0" smtClean="0"/>
              <a:t>Are multi drug resistant fungal infections occurring in Canada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461857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97497"/>
            <a:ext cx="10515600" cy="456678"/>
          </a:xfrm>
        </p:spPr>
        <p:txBody>
          <a:bodyPr/>
          <a:lstStyle/>
          <a:p>
            <a:r>
              <a:rPr lang="en-CA" sz="2800" dirty="0" smtClean="0"/>
              <a:t>Scientific Publications of Interest</a:t>
            </a:r>
            <a:endParaRPr lang="en-CA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38200" y="420362"/>
            <a:ext cx="10515600" cy="6236916"/>
          </a:xfrm>
        </p:spPr>
        <p:txBody>
          <a:bodyPr/>
          <a:lstStyle/>
          <a:p>
            <a:r>
              <a:rPr lang="en-US" sz="1600" dirty="0">
                <a:hlinkClick r:id="rId3"/>
              </a:rPr>
              <a:t>Salmonella </a:t>
            </a:r>
            <a:r>
              <a:rPr lang="en-US" sz="1600" dirty="0" err="1">
                <a:hlinkClick r:id="rId3"/>
              </a:rPr>
              <a:t>Vitkin</a:t>
            </a:r>
            <a:r>
              <a:rPr lang="en-US" sz="1600" dirty="0">
                <a:hlinkClick r:id="rId3"/>
              </a:rPr>
              <a:t> Outbreak Associated with Bearded Dragons, Canada and United States, 2021–2022 - Volume 30, Number 2—February 2024 - Emerging Infectious Diseases journal </a:t>
            </a:r>
            <a:r>
              <a:rPr lang="en-US" sz="1600" dirty="0" smtClean="0">
                <a:hlinkClick r:id="rId3"/>
              </a:rPr>
              <a:t>– CDC</a:t>
            </a:r>
            <a:endParaRPr lang="en-US" sz="1600" dirty="0" smtClean="0"/>
          </a:p>
          <a:p>
            <a:r>
              <a:rPr lang="en-US" sz="1600" dirty="0">
                <a:hlinkClick r:id="rId4"/>
              </a:rPr>
              <a:t>Alveolar Echinococcus in a 70-year-old man in Ontario | Journal of the Association of Medical </a:t>
            </a:r>
            <a:r>
              <a:rPr lang="en-US" sz="1600" dirty="0" smtClean="0">
                <a:hlinkClick r:id="rId4"/>
              </a:rPr>
              <a:t>Microbiology </a:t>
            </a:r>
            <a:r>
              <a:rPr lang="en-US" sz="1600" dirty="0">
                <a:hlinkClick r:id="rId4"/>
              </a:rPr>
              <a:t>and Infectious Disease Canada (</a:t>
            </a:r>
            <a:r>
              <a:rPr lang="en-US" sz="1600" dirty="0" err="1">
                <a:hlinkClick r:id="rId4"/>
              </a:rPr>
              <a:t>utpjournals.press</a:t>
            </a:r>
            <a:r>
              <a:rPr lang="en-US" sz="1600" dirty="0" smtClean="0">
                <a:hlinkClick r:id="rId4"/>
              </a:rPr>
              <a:t>)</a:t>
            </a:r>
            <a:endParaRPr lang="en-US" sz="1600" dirty="0" smtClean="0"/>
          </a:p>
          <a:p>
            <a:r>
              <a:rPr lang="en-US" sz="1600" dirty="0">
                <a:hlinkClick r:id="rId5"/>
              </a:rPr>
              <a:t>Costa Rica declares sanitary emergency for animal parasites - </a:t>
            </a:r>
            <a:r>
              <a:rPr lang="en-US" sz="1600" dirty="0" err="1">
                <a:hlinkClick r:id="rId5"/>
              </a:rPr>
              <a:t>Prensa</a:t>
            </a:r>
            <a:r>
              <a:rPr lang="en-US" sz="1600" dirty="0">
                <a:hlinkClick r:id="rId5"/>
              </a:rPr>
              <a:t> Latina (plenglish.com</a:t>
            </a:r>
            <a:r>
              <a:rPr lang="en-US" sz="1600" dirty="0" smtClean="0">
                <a:hlinkClick r:id="rId5"/>
              </a:rPr>
              <a:t>)</a:t>
            </a:r>
            <a:endParaRPr lang="en-US" sz="1600" dirty="0" smtClean="0"/>
          </a:p>
          <a:p>
            <a:r>
              <a:rPr lang="en-US" sz="1600" dirty="0">
                <a:hlinkClick r:id="rId6"/>
              </a:rPr>
              <a:t>Recent Changes in Patterns of Mammal Infection with Highly Pathogenic Avian Influenza A(H5N1) Virus Worldwide - Volume 30, Number 3—March 2024 - Emerging Infectious Diseases journal </a:t>
            </a:r>
            <a:r>
              <a:rPr lang="en-US" sz="1600" dirty="0" smtClean="0">
                <a:hlinkClick r:id="rId6"/>
              </a:rPr>
              <a:t>– CDC</a:t>
            </a:r>
            <a:endParaRPr lang="en-US" sz="1600" dirty="0" smtClean="0"/>
          </a:p>
          <a:p>
            <a:r>
              <a:rPr lang="en-US" sz="1600" dirty="0" smtClean="0">
                <a:hlinkClick r:id="rId7"/>
              </a:rPr>
              <a:t>The </a:t>
            </a:r>
            <a:r>
              <a:rPr lang="en-US" sz="1600" dirty="0">
                <a:hlinkClick r:id="rId7"/>
              </a:rPr>
              <a:t>dog as a sentinel and animal model for </a:t>
            </a:r>
            <a:r>
              <a:rPr lang="en-US" sz="1600" dirty="0" err="1">
                <a:hlinkClick r:id="rId7"/>
              </a:rPr>
              <a:t>coccidioidomycosis</a:t>
            </a:r>
            <a:r>
              <a:rPr lang="en-US" sz="1600" dirty="0">
                <a:hlinkClick r:id="rId7"/>
              </a:rPr>
              <a:t> - PubMed (nih.gov</a:t>
            </a:r>
            <a:r>
              <a:rPr lang="en-US" sz="1600" dirty="0" smtClean="0">
                <a:hlinkClick r:id="rId7"/>
              </a:rPr>
              <a:t>)</a:t>
            </a:r>
            <a:endParaRPr lang="en-US" sz="1600" dirty="0" smtClean="0"/>
          </a:p>
          <a:p>
            <a:r>
              <a:rPr lang="en-US" sz="1600" dirty="0">
                <a:hlinkClick r:id="rId8"/>
              </a:rPr>
              <a:t>Emergence of </a:t>
            </a:r>
            <a:r>
              <a:rPr lang="en-US" sz="1600" dirty="0" err="1">
                <a:hlinkClick r:id="rId8"/>
              </a:rPr>
              <a:t>Thelaziosis</a:t>
            </a:r>
            <a:r>
              <a:rPr lang="en-US" sz="1600" dirty="0">
                <a:hlinkClick r:id="rId8"/>
              </a:rPr>
              <a:t> Caused by </a:t>
            </a:r>
            <a:r>
              <a:rPr lang="en-US" sz="1600" dirty="0" err="1">
                <a:hlinkClick r:id="rId8"/>
              </a:rPr>
              <a:t>Thelazia</a:t>
            </a:r>
            <a:r>
              <a:rPr lang="en-US" sz="1600" dirty="0">
                <a:hlinkClick r:id="rId8"/>
              </a:rPr>
              <a:t> </a:t>
            </a:r>
            <a:r>
              <a:rPr lang="en-US" sz="1600" dirty="0" err="1">
                <a:hlinkClick r:id="rId8"/>
              </a:rPr>
              <a:t>callipaeda</a:t>
            </a:r>
            <a:r>
              <a:rPr lang="en-US" sz="1600" dirty="0">
                <a:hlinkClick r:id="rId8"/>
              </a:rPr>
              <a:t> in Dogs and Cats, United States - Volume 30, Number 3—March 2024 - Emerging Infectious Diseases journal </a:t>
            </a:r>
            <a:r>
              <a:rPr lang="en-US" sz="1600" dirty="0" smtClean="0">
                <a:hlinkClick r:id="rId8"/>
              </a:rPr>
              <a:t>– CDC</a:t>
            </a:r>
            <a:endParaRPr lang="en-US" sz="1600" dirty="0" smtClean="0"/>
          </a:p>
          <a:p>
            <a:r>
              <a:rPr lang="en-US" sz="1600" dirty="0">
                <a:hlinkClick r:id="rId9"/>
              </a:rPr>
              <a:t>Whole-genome sequencing of SARS-CoV-2 from the initial cases of domestic cat infections in Canada - PubMed (nih.gov</a:t>
            </a:r>
            <a:r>
              <a:rPr lang="en-US" sz="1600" dirty="0" smtClean="0">
                <a:hlinkClick r:id="rId9"/>
              </a:rPr>
              <a:t>)</a:t>
            </a:r>
            <a:endParaRPr lang="en-US" sz="1600" dirty="0" smtClean="0"/>
          </a:p>
          <a:p>
            <a:r>
              <a:rPr lang="en-US" sz="1600" dirty="0">
                <a:hlinkClick r:id="rId10"/>
              </a:rPr>
              <a:t>The role of mammals in Avian Influenza: a review - - 2024 - EFSA Supporting Publications - Wiley Online </a:t>
            </a:r>
            <a:r>
              <a:rPr lang="en-US" sz="1600" dirty="0" smtClean="0">
                <a:hlinkClick r:id="rId10"/>
              </a:rPr>
              <a:t>Library</a:t>
            </a:r>
            <a:endParaRPr lang="en-US" sz="1600" dirty="0" smtClean="0"/>
          </a:p>
          <a:p>
            <a:r>
              <a:rPr lang="en-US" sz="1600" dirty="0">
                <a:hlinkClick r:id="rId11"/>
              </a:rPr>
              <a:t>Coding-complete genome sequences of rabbit hemorrhagic disease virus type 2 detected in 2023 in Washington State indicate a divergent incursion into the United States - PubMed (nih.gov</a:t>
            </a:r>
            <a:r>
              <a:rPr lang="en-US" sz="1600" dirty="0" smtClean="0">
                <a:hlinkClick r:id="rId11"/>
              </a:rPr>
              <a:t>)</a:t>
            </a:r>
            <a:endParaRPr lang="en-US" sz="1600" dirty="0" smtClean="0"/>
          </a:p>
          <a:p>
            <a:r>
              <a:rPr lang="en-US" sz="1600" dirty="0">
                <a:hlinkClick r:id="rId12"/>
              </a:rPr>
              <a:t>Human exposures to </a:t>
            </a:r>
            <a:r>
              <a:rPr lang="en-US" sz="1600" dirty="0" err="1">
                <a:hlinkClick r:id="rId12"/>
              </a:rPr>
              <a:t>Brucella</a:t>
            </a:r>
            <a:r>
              <a:rPr lang="en-US" sz="1600" dirty="0">
                <a:hlinkClick r:id="rId12"/>
              </a:rPr>
              <a:t> </a:t>
            </a:r>
            <a:r>
              <a:rPr lang="en-US" sz="1600" dirty="0" err="1">
                <a:hlinkClick r:id="rId12"/>
              </a:rPr>
              <a:t>canis</a:t>
            </a:r>
            <a:r>
              <a:rPr lang="en-US" sz="1600" dirty="0">
                <a:hlinkClick r:id="rId12"/>
              </a:rPr>
              <a:t> from a pregnant dog during an international flight: Public health risks, diagnostic challenges and future considerations - PubMed (nih.gov</a:t>
            </a:r>
            <a:r>
              <a:rPr lang="en-US" sz="1600" dirty="0" smtClean="0">
                <a:hlinkClick r:id="rId12"/>
              </a:rPr>
              <a:t>)</a:t>
            </a:r>
            <a:endParaRPr lang="en-US" sz="1600" dirty="0" smtClean="0"/>
          </a:p>
          <a:p>
            <a:r>
              <a:rPr lang="en-US" sz="1600" dirty="0">
                <a:hlinkClick r:id="rId13"/>
              </a:rPr>
              <a:t>Leishmaniasis: No Longer Just a Tropical Disease—Now Endemic in the US (contagionlive.com</a:t>
            </a:r>
            <a:r>
              <a:rPr lang="en-US" sz="1600" dirty="0" smtClean="0">
                <a:hlinkClick r:id="rId13"/>
              </a:rPr>
              <a:t>)</a:t>
            </a:r>
            <a:endParaRPr lang="en-US" sz="1600" dirty="0" smtClean="0"/>
          </a:p>
          <a:p>
            <a:r>
              <a:rPr lang="en-US" sz="1600" dirty="0">
                <a:hlinkClick r:id="rId14"/>
              </a:rPr>
              <a:t>https://</a:t>
            </a:r>
            <a:r>
              <a:rPr lang="en-US" sz="1600" dirty="0" smtClean="0">
                <a:hlinkClick r:id="rId14"/>
              </a:rPr>
              <a:t>www.stcatharinesstandard.ca/news/canada/ticks-are-already-appearing-in-ontario-after-a-warm-winter-heres-what-you-need-to/article_04176ab0-f3f4-5dd2-b8b6-8b3bb1f11285.html</a:t>
            </a:r>
            <a:r>
              <a:rPr lang="en-US" sz="1600" dirty="0" smtClean="0"/>
              <a:t> </a:t>
            </a:r>
          </a:p>
          <a:p>
            <a:r>
              <a:rPr lang="en-US" sz="1600" dirty="0">
                <a:hlinkClick r:id="rId15"/>
              </a:rPr>
              <a:t>https://</a:t>
            </a:r>
            <a:r>
              <a:rPr lang="en-US" sz="1600" dirty="0" smtClean="0">
                <a:hlinkClick r:id="rId15"/>
              </a:rPr>
              <a:t>www.nbcnews.com/health/health-news/rare-fungal-infection-popping-unexpected-part-us-rcna135323</a:t>
            </a:r>
            <a:r>
              <a:rPr lang="en-US" sz="1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507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Survey of Network Groups</a:t>
            </a:r>
            <a:endParaRPr lang="en-CA" dirty="0"/>
          </a:p>
        </p:txBody>
      </p:sp>
      <p:sp>
        <p:nvSpPr>
          <p:cNvPr id="4915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altLang="en-US" smtClean="0"/>
              <a:t>Are CEZD quarterly reports providing value?</a:t>
            </a:r>
          </a:p>
          <a:p>
            <a:endParaRPr lang="en-CA" altLang="en-US" smtClean="0"/>
          </a:p>
          <a:p>
            <a:endParaRPr lang="en-CA" altLang="en-US" smtClean="0"/>
          </a:p>
          <a:p>
            <a:endParaRPr lang="en-CA" altLang="en-US" smtClean="0"/>
          </a:p>
          <a:p>
            <a:endParaRPr lang="en-CA" altLang="en-US" smtClean="0"/>
          </a:p>
          <a:p>
            <a:endParaRPr lang="en-CA" altLang="en-US" smtClean="0"/>
          </a:p>
          <a:p>
            <a:endParaRPr lang="en-CA" altLang="en-US" smtClean="0"/>
          </a:p>
          <a:p>
            <a:endParaRPr lang="en-CA" altLang="en-US" smtClean="0"/>
          </a:p>
        </p:txBody>
      </p:sp>
      <p:sp>
        <p:nvSpPr>
          <p:cNvPr id="4915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altLang="en-US" smtClean="0"/>
              <a:t>Anything we can do better?</a:t>
            </a:r>
          </a:p>
          <a:p>
            <a:r>
              <a:rPr lang="en-CA" altLang="en-US" smtClean="0"/>
              <a:t>Anything we should stop doing?</a:t>
            </a:r>
          </a:p>
          <a:p>
            <a:endParaRPr lang="en-CA" altLang="en-US" smtClean="0"/>
          </a:p>
          <a:p>
            <a:endParaRPr lang="en-CA" altLang="en-US" smtClean="0"/>
          </a:p>
          <a:p>
            <a:endParaRPr lang="en-CA" altLang="en-US" smtClean="0"/>
          </a:p>
          <a:p>
            <a:endParaRPr lang="en-CA" altLang="en-US" smtClean="0"/>
          </a:p>
          <a:p>
            <a:endParaRPr lang="en-CA" altLang="en-US" smtClean="0"/>
          </a:p>
        </p:txBody>
      </p:sp>
      <p:pic>
        <p:nvPicPr>
          <p:cNvPr id="4915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50" y="3522663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30099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2979738"/>
            <a:ext cx="2454275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78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21726</TotalTime>
  <Words>1160</Words>
  <Application>Microsoft Office PowerPoint</Application>
  <PresentationFormat>Widescreen</PresentationFormat>
  <Paragraphs>99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2_Office Theme</vt:lpstr>
      <vt:lpstr>Community for Emerging and Zoonotic Diseases Identifying emerging risks through collective intelligence</vt:lpstr>
      <vt:lpstr>New World Screwworm in South America</vt:lpstr>
      <vt:lpstr>Lyme Disease &amp; related info in Canada</vt:lpstr>
      <vt:lpstr>Candida auris detected in the oral cavity of a dog in Kansas - PubMed (nih.gov) </vt:lpstr>
      <vt:lpstr>Candida auris detected in the oral cavity of a dog in Kansas - PubMed (nih.gov) </vt:lpstr>
      <vt:lpstr>Candida auris detected in the oral cavity of a dog in Kansas - PubMed (nih.gov) </vt:lpstr>
      <vt:lpstr>Scientific Publications of Interest</vt:lpstr>
      <vt:lpstr>Survey of Network Groups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CEZD Provincial Engagement Meetings</dc:title>
  <dc:creator>Osborn, Andrea</dc:creator>
  <cp:lastModifiedBy>Osborn, Andrea (CFIA/ACIA)</cp:lastModifiedBy>
  <cp:revision>461</cp:revision>
  <dcterms:created xsi:type="dcterms:W3CDTF">2020-02-07T23:34:08Z</dcterms:created>
  <dcterms:modified xsi:type="dcterms:W3CDTF">2024-03-28T22:55:46Z</dcterms:modified>
</cp:coreProperties>
</file>