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6"/>
  </p:notesMasterIdLst>
  <p:sldIdLst>
    <p:sldId id="256" r:id="rId4"/>
    <p:sldId id="257" r:id="rId5"/>
    <p:sldId id="258" r:id="rId6"/>
    <p:sldId id="259" r:id="rId7"/>
    <p:sldId id="260" r:id="rId8"/>
    <p:sldId id="262" r:id="rId9"/>
    <p:sldId id="263" r:id="rId10"/>
    <p:sldId id="264" r:id="rId11"/>
    <p:sldId id="265" r:id="rId12"/>
    <p:sldId id="266" r:id="rId13"/>
    <p:sldId id="267" r:id="rId14"/>
    <p:sldId id="268" r:id="rId15"/>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80" autoAdjust="0"/>
    <p:restoredTop sz="78304" autoAdjust="0"/>
  </p:normalViewPr>
  <p:slideViewPr>
    <p:cSldViewPr snapToGrid="0">
      <p:cViewPr varScale="1">
        <p:scale>
          <a:sx n="56" d="100"/>
          <a:sy n="56" d="100"/>
        </p:scale>
        <p:origin x="60" y="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73818-E3AA-3F60-297A-CDA1232A6731}"/>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03D9ED5-55E4-F170-90DF-46A5FB46FBBC}"/>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EF53F79B-7BA9-480C-AF3F-9F828849AFEE}" type="datetimeFigureOut">
              <a:rPr lang="en-US"/>
              <a:pPr>
                <a:defRPr/>
              </a:pPr>
              <a:t>7/10/2024</a:t>
            </a:fld>
            <a:endParaRPr lang="en-US"/>
          </a:p>
        </p:txBody>
      </p:sp>
      <p:sp>
        <p:nvSpPr>
          <p:cNvPr id="4" name="Slide Image Placeholder 3">
            <a:extLst>
              <a:ext uri="{FF2B5EF4-FFF2-40B4-BE49-F238E27FC236}">
                <a16:creationId xmlns:a16="http://schemas.microsoft.com/office/drawing/2014/main" id="{3D5F2FC3-FBF7-A17A-D311-2CBDB7315384}"/>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E57388A1-F08C-3575-689B-BDB8C7EBAD5B}"/>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02D06B-F487-7987-CA47-1683E1CCB10B}"/>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0C11FEA-AA40-6BD9-4DA6-B889782A3E9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8D984DCF-BB1D-499C-A120-65617210EA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ho.org/en/documents/epidemiological-update-oropouche-region-americas-6-march-202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olivia.com/actualidad/nacionales/sedes-confirma-casos-de-fiebre-oropouche-en-pando-45603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dutchnews.nl/2024/04/q-fever-found-on-sheep-farm-in-brabant-first-case-in-8-years/#:~:text=The%20highly%20infectious%20sheep%20and,in%20the%20Netherlands%20since%20201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ho.org/en/documents/situation-report-no-9-dengue-epidemiological-situation-region-americas-epidemiologic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68B6A2C-3C8A-8939-E09E-DD45C7CA2D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4B9F402-2111-1FDF-825F-833B9345D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4E8CABF-1270-4EF4-4ABF-DF46C3BC9E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77E94AC9-CFAF-4228-BA2B-AA4F4E39DC91}" type="slidenum">
              <a:rPr lang="en-US" altLang="en-US">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76FAED-C705-048D-79A9-A82BD63D5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FEDEE77-7691-65AD-F1F8-E9FA41A98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On March 6</a:t>
            </a:r>
            <a:r>
              <a:rPr lang="en-CA" altLang="en-US" baseline="30000"/>
              <a:t>th</a:t>
            </a:r>
            <a:r>
              <a:rPr lang="en-CA" altLang="en-US"/>
              <a:t> - PAHO released an </a:t>
            </a:r>
            <a:r>
              <a:rPr lang="en-CA" altLang="en-US">
                <a:hlinkClick r:id="rId3"/>
              </a:rPr>
              <a:t>epidemiological update </a:t>
            </a:r>
            <a:r>
              <a:rPr lang="en-CA" altLang="en-US"/>
              <a:t>on </a:t>
            </a:r>
            <a:r>
              <a:rPr lang="en-CA" altLang="en-US" b="1"/>
              <a:t>Oropouche virus</a:t>
            </a:r>
            <a:r>
              <a:rPr lang="en-CA" altLang="en-US"/>
              <a:t> disease in Brazil and Peru – </a:t>
            </a:r>
          </a:p>
          <a:p>
            <a:endParaRPr lang="en-CA" altLang="en-US"/>
          </a:p>
          <a:p>
            <a:r>
              <a:rPr lang="en-CA" altLang="en-US"/>
              <a:t>Numerous outbreaks of Oropouche virus disease (OROV) have been reported in both rural and urban communities in Brazil, Colombia, Ecuador, French Guiana, Panama, Peru, and Trinidad and Tobago </a:t>
            </a:r>
            <a:endParaRPr lang="en-US" altLang="en-US"/>
          </a:p>
          <a:p>
            <a:endParaRPr lang="en-US" altLang="en-US"/>
          </a:p>
          <a:p>
            <a:endParaRPr lang="en-CA" altLang="en-US"/>
          </a:p>
          <a:p>
            <a:r>
              <a:rPr lang="en-US" altLang="en-US"/>
              <a:t> OROV is mainly transmitted through the bite of the </a:t>
            </a:r>
            <a:r>
              <a:rPr lang="en-US" altLang="en-US" i="1"/>
              <a:t>Culicoides paraensis </a:t>
            </a:r>
            <a:r>
              <a:rPr lang="en-US" altLang="en-US"/>
              <a:t>midge that is present in the region, as well as the </a:t>
            </a:r>
            <a:r>
              <a:rPr lang="en-US" altLang="en-US" i="1"/>
              <a:t>Culex quinquefasciatus mosquito</a:t>
            </a:r>
            <a:r>
              <a:rPr lang="en-US" altLang="en-US"/>
              <a:t>, which can also be a vector; humans act as the amplifying host </a:t>
            </a:r>
          </a:p>
          <a:p>
            <a:endParaRPr lang="en-CA" altLang="en-US"/>
          </a:p>
          <a:p>
            <a:r>
              <a:rPr lang="en-CA" altLang="en-US"/>
              <a:t>Between January 1 to February 24, 2024</a:t>
            </a:r>
          </a:p>
          <a:p>
            <a:pPr lvl="1"/>
            <a:r>
              <a:rPr lang="en-CA" altLang="en-US"/>
              <a:t>Brazil reported 2,104 samples positive for OROV -1,821 correspond to the state of Amazonas</a:t>
            </a:r>
          </a:p>
          <a:p>
            <a:pPr lvl="1"/>
            <a:r>
              <a:rPr lang="en-CA" altLang="en-US"/>
              <a:t>Peru has reported 146 cases of OROV in the departments of Loreto, Ucayali, and Madre de Dios, the highest number of cases reported to date in this country</a:t>
            </a:r>
          </a:p>
          <a:p>
            <a:pPr lvl="1"/>
            <a:r>
              <a:rPr lang="en-US" altLang="en-US">
                <a:hlinkClick r:id="rId4"/>
              </a:rPr>
              <a:t>Bolivia</a:t>
            </a:r>
            <a:r>
              <a:rPr lang="en-US" altLang="en-US"/>
              <a:t> reported 4 cases</a:t>
            </a:r>
          </a:p>
          <a:p>
            <a:pPr lvl="1"/>
            <a:endParaRPr lang="en-US" altLang="en-US"/>
          </a:p>
          <a:p>
            <a:pPr lvl="1"/>
            <a:r>
              <a:rPr lang="en-CA" altLang="en-US"/>
              <a:t>Zika is also spreading - On 29 Feb 2024, the PAHO reported Brazil (867), Colombia (50), Bolivia (27), Peru (6), Costa Rica (6), and Puerto Rico (3) had reported Zika virus cases this year [2024]</a:t>
            </a:r>
            <a:endParaRPr lang="en-US" altLang="en-US"/>
          </a:p>
          <a:p>
            <a:pPr lvl="1"/>
            <a:endParaRPr lang="en-US" altLang="en-US"/>
          </a:p>
          <a:p>
            <a:pPr lvl="1"/>
            <a:r>
              <a:rPr lang="en-US" altLang="en-US"/>
              <a:t>Lots of vector borne disease circulating in south America…. Some suggestions linking it to the El Niño phenomenon and climate change (increased temperatures and changes in precipitation)) causing expansion of mosquitos, potentially other vectors</a:t>
            </a:r>
          </a:p>
          <a:p>
            <a:endParaRPr lang="en-US" altLang="en-US"/>
          </a:p>
        </p:txBody>
      </p:sp>
      <p:sp>
        <p:nvSpPr>
          <p:cNvPr id="33796" name="Slide Number Placeholder 3">
            <a:extLst>
              <a:ext uri="{FF2B5EF4-FFF2-40B4-BE49-F238E27FC236}">
                <a16:creationId xmlns:a16="http://schemas.microsoft.com/office/drawing/2014/main" id="{1A6D42C0-4FB2-2DF3-4BBF-E8E19DBD3B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DEF6F7-B82A-4EBE-B7FE-2101960FAB78}"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4FCE403-7BC8-2FDA-F923-374F762648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18B6C18-0AC8-8CED-77C1-6C6210E89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5844" name="Slide Number Placeholder 3">
            <a:extLst>
              <a:ext uri="{FF2B5EF4-FFF2-40B4-BE49-F238E27FC236}">
                <a16:creationId xmlns:a16="http://schemas.microsoft.com/office/drawing/2014/main" id="{7C8374BF-8BE7-20DC-E15E-AF731E14A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8C179B-3CBB-47AA-B1B3-8C7F46BF04E0}"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13CD647-1BED-103D-4910-B7C58EFC8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9531790-6FB3-A3F3-DC6E-63237BD3B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8F4105C7-4667-54BC-3875-7C4D2DF3A8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3CB94B-2FA6-4B28-BAD8-399CB049F76F}" type="slidenum">
              <a:rPr lang="en-US" altLang="en-US"/>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8A0C7D8-45DA-336C-0723-BB7301AE1A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D6CFAEC-0048-7378-4CC2-062E5B0B6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Netherlands first reported the outbreak of BTV-3 in Sept 2023</a:t>
            </a:r>
          </a:p>
          <a:p>
            <a:r>
              <a:rPr lang="en-US" altLang="en-US"/>
              <a:t>Most recent counts as of June 3, show 1563 clinically positive and 4463 PCR BTV-3 positive More than 6000 cases</a:t>
            </a:r>
          </a:p>
          <a:p>
            <a:endParaRPr lang="en-CA" altLang="en-US"/>
          </a:p>
          <a:p>
            <a:r>
              <a:rPr lang="en-CA" altLang="en-US"/>
              <a:t>Cases have been reported in both cattle and sheep, one in a dog, and some in alpacas/lamas</a:t>
            </a:r>
          </a:p>
          <a:p>
            <a:endParaRPr lang="en-CA" altLang="en-US"/>
          </a:p>
          <a:p>
            <a:r>
              <a:rPr lang="en-CA" altLang="en-US"/>
              <a:t>Recently two vaccines have become available  - one is Spanish and the other German</a:t>
            </a:r>
          </a:p>
          <a:p>
            <a:endParaRPr lang="en-CA" altLang="en-US"/>
          </a:p>
          <a:p>
            <a:r>
              <a:rPr lang="en-CA" altLang="en-US"/>
              <a:t>For the Spanish one </a:t>
            </a:r>
            <a:r>
              <a:rPr lang="en-US" altLang="en-US"/>
              <a:t>Following approval via a fast-track procedure, a total of two million doses will be available to Dutch farmers by the end of April.</a:t>
            </a:r>
          </a:p>
          <a:p>
            <a:r>
              <a:rPr lang="en-US" altLang="en-US"/>
              <a:t>Sheep will require one dose, and cattle two doses administered three weeks apart. Animals will be protected approximately 28 days after vaccination, with the duration of immunity is yet to be determined.</a:t>
            </a:r>
          </a:p>
          <a:p>
            <a:br>
              <a:rPr lang="en-US" altLang="en-US"/>
            </a:br>
            <a:endParaRPr lang="en-CA" altLang="en-US"/>
          </a:p>
          <a:p>
            <a:endParaRPr lang="en-CA" altLang="en-US"/>
          </a:p>
        </p:txBody>
      </p:sp>
      <p:sp>
        <p:nvSpPr>
          <p:cNvPr id="17412" name="Slide Number Placeholder 3">
            <a:extLst>
              <a:ext uri="{FF2B5EF4-FFF2-40B4-BE49-F238E27FC236}">
                <a16:creationId xmlns:a16="http://schemas.microsoft.com/office/drawing/2014/main" id="{B3DECC70-4F53-0CD9-2544-AF2C409198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8D48BB-DC6F-4296-BAA9-3D208B580B54}"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42924AB-02A2-1EDC-9628-378E80CCF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A59519E-27D2-7FEF-CDA5-3CD822761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Now for other countries in Europe – Belgium, Germany and the UK have reported cases of BTV-3</a:t>
            </a:r>
          </a:p>
          <a:p>
            <a:endParaRPr lang="en-CA" altLang="en-US"/>
          </a:p>
          <a:p>
            <a:r>
              <a:rPr lang="en-US" altLang="en-US"/>
              <a:t>In this update – Belgium has reported 1 additional case in late April 2024 for a total of 8</a:t>
            </a:r>
          </a:p>
          <a:p>
            <a:r>
              <a:rPr lang="en-US" altLang="en-US"/>
              <a:t>Germany has reported additional cases, but totals differ across different systems so anywhere from total of 33-56 outbreaks</a:t>
            </a:r>
          </a:p>
          <a:p>
            <a:endParaRPr lang="en-US" altLang="en-US"/>
          </a:p>
          <a:p>
            <a:r>
              <a:rPr lang="en-US" altLang="en-US"/>
              <a:t>And the UK has not reported any additional case in the last 3 months I think they are around ~120 total animals positive  – but they have released a risk assessment</a:t>
            </a:r>
            <a:endParaRPr lang="en-CA" altLang="en-US"/>
          </a:p>
          <a:p>
            <a:endParaRPr lang="en-US" altLang="en-US"/>
          </a:p>
          <a:p>
            <a:r>
              <a:rPr lang="en-US" altLang="en-US"/>
              <a:t>And as mentioned on the last update Other countries in Europe are not really </a:t>
            </a:r>
            <a:r>
              <a:rPr lang="en-CA" altLang="en-US"/>
              <a:t>doing surveillance if they don't have a market that requires it so there are still a lot of unknowns around BTV-3 distribution in Europe.</a:t>
            </a:r>
          </a:p>
          <a:p>
            <a:endParaRPr lang="en-CA" altLang="en-US"/>
          </a:p>
          <a:p>
            <a:endParaRPr lang="en-CA" altLang="en-US"/>
          </a:p>
          <a:p>
            <a:endParaRPr lang="en-CA" altLang="en-US"/>
          </a:p>
        </p:txBody>
      </p:sp>
      <p:sp>
        <p:nvSpPr>
          <p:cNvPr id="19460" name="Slide Number Placeholder 3">
            <a:extLst>
              <a:ext uri="{FF2B5EF4-FFF2-40B4-BE49-F238E27FC236}">
                <a16:creationId xmlns:a16="http://schemas.microsoft.com/office/drawing/2014/main" id="{5635BD34-AA04-DC1A-2430-21B36B8926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F3EFEF-D564-4323-AB7F-41A75E6C65A8}"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8735928-F4D1-FD9C-52C0-DEF4EA4AE8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DB1DD38-6069-4DE8-B36F-5610E6634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a:p>
          <a:p>
            <a:pPr defTabSz="931863"/>
            <a:r>
              <a:rPr lang="en-US" altLang="en-US"/>
              <a:t>Now the UK Risk assessment looked at both BTV-3 and a bit into BTV-8</a:t>
            </a:r>
          </a:p>
          <a:p>
            <a:pPr defTabSz="931863"/>
            <a:endParaRPr lang="en-US" altLang="en-US"/>
          </a:p>
          <a:p>
            <a:pPr defTabSz="931863"/>
            <a:r>
              <a:rPr lang="en-US" altLang="en-US"/>
              <a:t>They concluded a very high probability of a new introduction info livestock into great Britain through infected midges being blown over from northern Europe – however with a high uncertainty</a:t>
            </a:r>
          </a:p>
          <a:p>
            <a:pPr defTabSz="931863"/>
            <a:endParaRPr lang="en-US" altLang="en-US"/>
          </a:p>
          <a:p>
            <a:pPr defTabSz="931863"/>
            <a:r>
              <a:rPr lang="en-US" altLang="en-US"/>
              <a:t>A medium probability for BTV-8, through windborne incursion, again high uncertainty</a:t>
            </a:r>
          </a:p>
          <a:p>
            <a:pPr defTabSz="931863"/>
            <a:endParaRPr lang="en-US" altLang="en-US"/>
          </a:p>
          <a:p>
            <a:pPr defTabSz="931863"/>
            <a:r>
              <a:rPr lang="en-US" altLang="en-US"/>
              <a:t>A very low probability of overwintering BTV-3 in the culicoides but with high uncertainty</a:t>
            </a:r>
          </a:p>
          <a:p>
            <a:pPr defTabSz="931863"/>
            <a:endParaRPr lang="en-US" altLang="en-US"/>
          </a:p>
          <a:p>
            <a:pPr defTabSz="931863"/>
            <a:r>
              <a:rPr lang="en-US" altLang="en-US"/>
              <a:t> and very low probability from imported live animals as well as overwintering in livestock</a:t>
            </a:r>
            <a:endParaRPr lang="en-CA" altLang="en-US"/>
          </a:p>
        </p:txBody>
      </p:sp>
      <p:sp>
        <p:nvSpPr>
          <p:cNvPr id="21508" name="Slide Number Placeholder 3">
            <a:extLst>
              <a:ext uri="{FF2B5EF4-FFF2-40B4-BE49-F238E27FC236}">
                <a16:creationId xmlns:a16="http://schemas.microsoft.com/office/drawing/2014/main" id="{3428101E-3559-317E-EA89-FA9DB30820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7F987F-0268-42FD-8055-DB0435FDD97F}"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1B227D8-C94C-7B0B-3612-46E4E6FC2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7F6C19B-C12C-0D80-B83C-1859866EEF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Spread by culicoides - Schmallenberg virus has affected farms in </a:t>
            </a:r>
            <a:r>
              <a:rPr lang="en-US" altLang="en-US" u="sng">
                <a:hlinkClick r:id="rId3"/>
              </a:rPr>
              <a:t>Somerset,</a:t>
            </a:r>
            <a:r>
              <a:rPr lang="en-US" altLang="en-US"/>
              <a:t> with cases rising across the south west. Farmers are reporting a high number of cases across the south-west belt of England, from Devon and Somerset through to Herefordshire and Gloucestershire, with some farmers reporting 40% of their flock infected. Symptoms include: abortions, stillbirths, fetal abnormalities, reduced milk production, fever, and diarrhea.</a:t>
            </a:r>
          </a:p>
          <a:p>
            <a:endParaRPr lang="en-US" altLang="en-US"/>
          </a:p>
          <a:p>
            <a:r>
              <a:rPr lang="en-US" altLang="en-US"/>
              <a:t>Q fever – spread by ticks but also aerosol, , caused by coxiella burnetii has been reported on a farm in </a:t>
            </a:r>
            <a:r>
              <a:rPr lang="en-US" altLang="en-US" u="sng">
                <a:hlinkClick r:id="rId4"/>
              </a:rPr>
              <a:t>Gelderland</a:t>
            </a:r>
            <a:r>
              <a:rPr lang="en-US" altLang="en-US"/>
              <a:t>, a re-emergence after ~eight years. The Netherlands last reported Q fever in 2016. According to the ministry, the bacteria were identified in the sheep farm’s milk tank during regular checks and are likely to have come from “one or two” of the 25 young animals that had lambed but have not yet been vaccinated</a:t>
            </a:r>
            <a:endParaRPr lang="en-CA" altLang="en-US"/>
          </a:p>
        </p:txBody>
      </p:sp>
      <p:sp>
        <p:nvSpPr>
          <p:cNvPr id="23556" name="Slide Number Placeholder 3">
            <a:extLst>
              <a:ext uri="{FF2B5EF4-FFF2-40B4-BE49-F238E27FC236}">
                <a16:creationId xmlns:a16="http://schemas.microsoft.com/office/drawing/2014/main" id="{64FE5BF3-05A7-71FC-AE20-909EFC9A6A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909697-F1E1-461B-A4E8-308C95936256}"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69EB44E-6C70-A44D-4063-29EFB0660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5870ED4-8DF3-17BF-2A67-6F180E776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83E1B9BD-2B11-3924-47C4-7A111D08B0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CBFEA1-F5BF-46F2-918B-876B79B9E7F4}"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2665191-8F12-799B-ED59-9C587BEA13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DCA251F-1679-BB9D-F539-27743A5982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7652" name="Slide Number Placeholder 3">
            <a:extLst>
              <a:ext uri="{FF2B5EF4-FFF2-40B4-BE49-F238E27FC236}">
                <a16:creationId xmlns:a16="http://schemas.microsoft.com/office/drawing/2014/main" id="{76D8F2CB-15F0-7230-5F2A-BB1D622115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E64BDC-6030-4A0B-94DD-AD7A49E917D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6604BD8-A780-6469-9AB1-FBD40759C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B17D897-6C7F-C648-0C46-3257F15837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CCHF is endemic in Africa, the Balkans, the Middle East and Asian countries south of the 50th parallel north – the geographical limit of the principal tick vector.</a:t>
            </a:r>
            <a:endParaRPr lang="en-US" altLang="en-US"/>
          </a:p>
          <a:p>
            <a:endParaRPr lang="en-US" altLang="en-US"/>
          </a:p>
          <a:p>
            <a:r>
              <a:rPr lang="en-US" altLang="en-US"/>
              <a:t>Frist study - We report the detection of Crimean-Congo hemorrhagic fever virus (CCHFV) in Corsica, France. We identified CCHFV African genotype I in ticks collected from cattle at 2 different sites in southeastern and central-western Corsica, indicating an established CCHFV circulation</a:t>
            </a:r>
          </a:p>
          <a:p>
            <a:endParaRPr lang="en-US" altLang="en-US"/>
          </a:p>
          <a:p>
            <a:r>
              <a:rPr lang="en-US" altLang="en-US"/>
              <a:t>Second study – In Andalusia Spain looked  To assess CCHFV exposure spatial distribution, we analyzed serum from 2,440 sheep and goats by using a double-antigen ELISA and modeled exposure probability with environmental predictors by using generalized linear mixed models. CCHFV antibodies detected in 84 samples confirmed low CCHFV prevalence in small domestic ruminants in the region. The best-fitted statistical model indicated that the one of most significant predictors of virus exposure risk were cattle/horse density </a:t>
            </a:r>
          </a:p>
          <a:p>
            <a:endParaRPr lang="en-US" altLang="en-US"/>
          </a:p>
          <a:p>
            <a:r>
              <a:rPr lang="en-US" altLang="en-US"/>
              <a:t>There have also been recent report of the hyalomma tick being found in Germany</a:t>
            </a:r>
          </a:p>
          <a:p>
            <a:endParaRPr lang="en-US" altLang="en-US"/>
          </a:p>
        </p:txBody>
      </p:sp>
      <p:sp>
        <p:nvSpPr>
          <p:cNvPr id="29700" name="Slide Number Placeholder 3">
            <a:extLst>
              <a:ext uri="{FF2B5EF4-FFF2-40B4-BE49-F238E27FC236}">
                <a16:creationId xmlns:a16="http://schemas.microsoft.com/office/drawing/2014/main" id="{67D25C9E-8B48-AB5D-299F-52FAA53E2E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E3002E-2F30-4430-9F88-18A6ABEC4DDE}"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1E73C96-5B8D-CEBC-7EC0-71926C4B5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9C88206-C5E4-D921-CEDE-E880482D24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hlinkClick r:id="rId3"/>
              </a:rPr>
              <a:t>PAHO</a:t>
            </a:r>
            <a:r>
              <a:rPr lang="en-US" altLang="en-US"/>
              <a:t> - Dengue Epidemiological Situation in the Region of the Americas</a:t>
            </a:r>
            <a:endParaRPr lang="en-CA" altLang="en-US"/>
          </a:p>
          <a:p>
            <a:pPr lvl="1"/>
            <a:r>
              <a:rPr lang="en-US" altLang="en-US"/>
              <a:t> 8,794,941 suspected cases of dengue reported in Americas in 20 weeks of 2024 </a:t>
            </a:r>
          </a:p>
          <a:p>
            <a:pPr lvl="1"/>
            <a:endParaRPr lang="en-US" altLang="en-US"/>
          </a:p>
          <a:p>
            <a:pPr lvl="1"/>
            <a:r>
              <a:rPr lang="en-US" altLang="en-US"/>
              <a:t>Last time I reported on this in March it was almost at 1,9 million</a:t>
            </a:r>
          </a:p>
          <a:p>
            <a:pPr lvl="1"/>
            <a:endParaRPr lang="en-US" altLang="en-US"/>
          </a:p>
          <a:p>
            <a:pPr lvl="1"/>
            <a:r>
              <a:rPr lang="en-US" altLang="en-US"/>
              <a:t>– this is a 231% compared to the same period in 2023 and 425% compared to the average of the last 5 years </a:t>
            </a:r>
          </a:p>
          <a:p>
            <a:pPr lvl="1"/>
            <a:endParaRPr lang="en-US" altLang="en-US"/>
          </a:p>
          <a:p>
            <a:pPr lvl="1"/>
            <a:r>
              <a:rPr lang="en-US" altLang="en-US"/>
              <a:t>4,264,320 lab confirmed with 4,108 deaths (CFR of 0.047%)</a:t>
            </a:r>
          </a:p>
          <a:p>
            <a:pPr lvl="1"/>
            <a:endParaRPr lang="en-US" altLang="en-US"/>
          </a:p>
          <a:p>
            <a:pPr lvl="1"/>
            <a:endParaRPr lang="en-US" altLang="en-US"/>
          </a:p>
          <a:p>
            <a:pPr lvl="1"/>
            <a:r>
              <a:rPr lang="en-US" altLang="en-US"/>
              <a:t>- Based on the chart reports/cases do appear to be decreasing the last few weeks</a:t>
            </a:r>
          </a:p>
          <a:p>
            <a:pPr lvl="1"/>
            <a:r>
              <a:rPr lang="en-US" altLang="en-US"/>
              <a:t>‘</a:t>
            </a:r>
          </a:p>
          <a:p>
            <a:pPr lvl="1"/>
            <a:r>
              <a:rPr lang="en-US" altLang="en-US"/>
              <a:t>While PAHO focuses mostly on south America – the WHO has recently released a dengue global situation </a:t>
            </a:r>
          </a:p>
          <a:p>
            <a:pPr lvl="1"/>
            <a:endParaRPr lang="en-US" altLang="en-US"/>
          </a:p>
          <a:p>
            <a:pPr lvl="1"/>
            <a:endParaRPr lang="en-US" altLang="en-US"/>
          </a:p>
          <a:p>
            <a:r>
              <a:rPr lang="en-CA" altLang="en-US"/>
              <a:t>WHO – Dengue Global Situation</a:t>
            </a:r>
          </a:p>
          <a:p>
            <a:r>
              <a:rPr lang="en-CA" altLang="en-US"/>
              <a:t>90 countries have known active dengue transmission in 2024, not all of which have been captured in formal reporting</a:t>
            </a:r>
          </a:p>
          <a:p>
            <a:r>
              <a:rPr lang="en-CA" altLang="en-US"/>
              <a:t>WHO has established a global dengue surveillance system with monthly reporting across all WHO regions with a new dashboard</a:t>
            </a:r>
          </a:p>
          <a:p>
            <a:endParaRPr lang="en-CA" altLang="en-US"/>
          </a:p>
          <a:p>
            <a:r>
              <a:rPr lang="en-CA" altLang="en-US"/>
              <a:t>There is considerable overlap in the geographic distribution of dengue, chikungunya, and Zika viruses, which are all transmitted by </a:t>
            </a:r>
            <a:r>
              <a:rPr lang="en-CA" altLang="en-US" i="1"/>
              <a:t>Aedes </a:t>
            </a:r>
            <a:r>
              <a:rPr lang="en-CA" altLang="en-US"/>
              <a:t>mosquitoes and share some clinical features that can result in misdiagnoses and misreporting in the absence of differential laboratory testing.</a:t>
            </a:r>
            <a:endParaRPr lang="en-US" altLang="en-US"/>
          </a:p>
          <a:p>
            <a:endParaRPr lang="en-US" altLang="en-US"/>
          </a:p>
        </p:txBody>
      </p:sp>
      <p:sp>
        <p:nvSpPr>
          <p:cNvPr id="31748" name="Slide Number Placeholder 3">
            <a:extLst>
              <a:ext uri="{FF2B5EF4-FFF2-40B4-BE49-F238E27FC236}">
                <a16:creationId xmlns:a16="http://schemas.microsoft.com/office/drawing/2014/main" id="{6E062412-8266-69D7-00FB-4366A14181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1FDCC1-931F-454E-9F19-BA0F4C6D9183}"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9303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ED29A19-BD78-87E2-AC66-C5B5F22C0DE0}"/>
              </a:ext>
            </a:extLst>
          </p:cNvPr>
          <p:cNvSpPr>
            <a:spLocks noGrp="1"/>
          </p:cNvSpPr>
          <p:nvPr>
            <p:ph type="sldNum" sz="quarter" idx="10"/>
          </p:nvPr>
        </p:nvSpPr>
        <p:spPr/>
        <p:txBody>
          <a:bodyPr/>
          <a:lstStyle>
            <a:lvl1pPr>
              <a:defRPr smtClean="0"/>
            </a:lvl1pPr>
          </a:lstStyle>
          <a:p>
            <a:pPr>
              <a:defRPr/>
            </a:pPr>
            <a:fld id="{225E32D6-F279-45D8-9E4B-24E9F9CF2219}" type="slidenum">
              <a:rPr lang="en-US" altLang="en-US"/>
              <a:pPr>
                <a:defRPr/>
              </a:pPr>
              <a:t>‹#›</a:t>
            </a:fld>
            <a:endParaRPr lang="en-US" altLang="en-US"/>
          </a:p>
        </p:txBody>
      </p:sp>
    </p:spTree>
    <p:extLst>
      <p:ext uri="{BB962C8B-B14F-4D97-AF65-F5344CB8AC3E}">
        <p14:creationId xmlns:p14="http://schemas.microsoft.com/office/powerpoint/2010/main" val="190094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FA28322-2651-84EA-40CA-8907FEEA497E}"/>
              </a:ext>
            </a:extLst>
          </p:cNvPr>
          <p:cNvSpPr>
            <a:spLocks noGrp="1"/>
          </p:cNvSpPr>
          <p:nvPr>
            <p:ph type="sldNum" sz="quarter" idx="10"/>
          </p:nvPr>
        </p:nvSpPr>
        <p:spPr/>
        <p:txBody>
          <a:bodyPr/>
          <a:lstStyle>
            <a:lvl1pPr>
              <a:defRPr smtClean="0"/>
            </a:lvl1pPr>
          </a:lstStyle>
          <a:p>
            <a:pPr>
              <a:defRPr/>
            </a:pPr>
            <a:fld id="{0C990572-095B-4117-996C-BD9B5CFE58A3}" type="slidenum">
              <a:rPr lang="en-US" altLang="en-US"/>
              <a:pPr>
                <a:defRPr/>
              </a:pPr>
              <a:t>‹#›</a:t>
            </a:fld>
            <a:endParaRPr lang="en-US" altLang="en-US"/>
          </a:p>
        </p:txBody>
      </p:sp>
    </p:spTree>
    <p:extLst>
      <p:ext uri="{BB962C8B-B14F-4D97-AF65-F5344CB8AC3E}">
        <p14:creationId xmlns:p14="http://schemas.microsoft.com/office/powerpoint/2010/main" val="11823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581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C5D0208-78CE-BE40-A3B2-F6E17E407D0C}"/>
              </a:ext>
            </a:extLst>
          </p:cNvPr>
          <p:cNvSpPr>
            <a:spLocks noGrp="1"/>
          </p:cNvSpPr>
          <p:nvPr>
            <p:ph type="sldNum" sz="quarter" idx="10"/>
          </p:nvPr>
        </p:nvSpPr>
        <p:spPr/>
        <p:txBody>
          <a:bodyPr/>
          <a:lstStyle>
            <a:lvl1pPr>
              <a:defRPr smtClean="0"/>
            </a:lvl1pPr>
          </a:lstStyle>
          <a:p>
            <a:pPr>
              <a:defRPr/>
            </a:pPr>
            <a:fld id="{A806BF27-6AF5-4078-80FC-D450BC75A8FB}" type="slidenum">
              <a:rPr lang="en-US" altLang="en-US"/>
              <a:pPr>
                <a:defRPr/>
              </a:pPr>
              <a:t>‹#›</a:t>
            </a:fld>
            <a:endParaRPr lang="en-US" altLang="en-US"/>
          </a:p>
        </p:txBody>
      </p:sp>
    </p:spTree>
    <p:extLst>
      <p:ext uri="{BB962C8B-B14F-4D97-AF65-F5344CB8AC3E}">
        <p14:creationId xmlns:p14="http://schemas.microsoft.com/office/powerpoint/2010/main" val="378727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EABB21D2-C69C-E4D7-E9BC-A029AC7DDED8}"/>
              </a:ext>
            </a:extLst>
          </p:cNvPr>
          <p:cNvSpPr>
            <a:spLocks noGrp="1"/>
          </p:cNvSpPr>
          <p:nvPr>
            <p:ph type="sldNum" sz="quarter" idx="10"/>
          </p:nvPr>
        </p:nvSpPr>
        <p:spPr/>
        <p:txBody>
          <a:bodyPr/>
          <a:lstStyle>
            <a:lvl1pPr>
              <a:defRPr smtClean="0"/>
            </a:lvl1pPr>
          </a:lstStyle>
          <a:p>
            <a:pPr>
              <a:defRPr/>
            </a:pPr>
            <a:fld id="{3FF9B04F-0992-4620-AEC3-0AB61F1C1423}" type="slidenum">
              <a:rPr lang="en-US" altLang="en-US"/>
              <a:pPr>
                <a:defRPr/>
              </a:pPr>
              <a:t>‹#›</a:t>
            </a:fld>
            <a:endParaRPr lang="en-US" altLang="en-US"/>
          </a:p>
        </p:txBody>
      </p:sp>
    </p:spTree>
    <p:extLst>
      <p:ext uri="{BB962C8B-B14F-4D97-AF65-F5344CB8AC3E}">
        <p14:creationId xmlns:p14="http://schemas.microsoft.com/office/powerpoint/2010/main" val="66231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E77D970B-6BC3-CEC9-BD73-6E3D4D1BEFD7}"/>
              </a:ext>
            </a:extLst>
          </p:cNvPr>
          <p:cNvSpPr>
            <a:spLocks noGrp="1"/>
          </p:cNvSpPr>
          <p:nvPr>
            <p:ph type="sldNum" sz="quarter" idx="14"/>
          </p:nvPr>
        </p:nvSpPr>
        <p:spPr/>
        <p:txBody>
          <a:bodyPr/>
          <a:lstStyle>
            <a:lvl1pPr>
              <a:defRPr smtClean="0"/>
            </a:lvl1pPr>
          </a:lstStyle>
          <a:p>
            <a:pPr>
              <a:defRPr/>
            </a:pPr>
            <a:fld id="{8E713163-6EA7-404B-97D7-E51AA1A5A29A}" type="slidenum">
              <a:rPr lang="en-US" altLang="en-US"/>
              <a:pPr>
                <a:defRPr/>
              </a:pPr>
              <a:t>‹#›</a:t>
            </a:fld>
            <a:endParaRPr lang="en-US" altLang="en-US"/>
          </a:p>
        </p:txBody>
      </p:sp>
    </p:spTree>
    <p:extLst>
      <p:ext uri="{BB962C8B-B14F-4D97-AF65-F5344CB8AC3E}">
        <p14:creationId xmlns:p14="http://schemas.microsoft.com/office/powerpoint/2010/main" val="266260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716070A7-72C6-2AEC-2A9A-2D876D42006D}"/>
              </a:ext>
            </a:extLst>
          </p:cNvPr>
          <p:cNvSpPr>
            <a:spLocks noGrp="1"/>
          </p:cNvSpPr>
          <p:nvPr>
            <p:ph type="sldNum" sz="quarter" idx="15"/>
          </p:nvPr>
        </p:nvSpPr>
        <p:spPr/>
        <p:txBody>
          <a:bodyPr/>
          <a:lstStyle>
            <a:lvl1pPr>
              <a:defRPr smtClean="0"/>
            </a:lvl1pPr>
          </a:lstStyle>
          <a:p>
            <a:pPr>
              <a:defRPr/>
            </a:pPr>
            <a:fld id="{756CC08D-BCC9-4E4B-A257-F9FEBE0DB9BC}" type="slidenum">
              <a:rPr lang="en-US" altLang="en-US"/>
              <a:pPr>
                <a:defRPr/>
              </a:pPr>
              <a:t>‹#›</a:t>
            </a:fld>
            <a:endParaRPr lang="en-US" altLang="en-US"/>
          </a:p>
        </p:txBody>
      </p:sp>
    </p:spTree>
    <p:extLst>
      <p:ext uri="{BB962C8B-B14F-4D97-AF65-F5344CB8AC3E}">
        <p14:creationId xmlns:p14="http://schemas.microsoft.com/office/powerpoint/2010/main" val="21129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F4529D9-E69E-6C32-4541-2BA63D320B8C}"/>
              </a:ext>
            </a:extLst>
          </p:cNvPr>
          <p:cNvSpPr>
            <a:spLocks noGrp="1"/>
          </p:cNvSpPr>
          <p:nvPr>
            <p:ph type="sldNum" sz="quarter" idx="10"/>
          </p:nvPr>
        </p:nvSpPr>
        <p:spPr/>
        <p:txBody>
          <a:bodyPr/>
          <a:lstStyle>
            <a:lvl1pPr>
              <a:defRPr smtClean="0"/>
            </a:lvl1pPr>
          </a:lstStyle>
          <a:p>
            <a:pPr>
              <a:defRPr/>
            </a:pPr>
            <a:fld id="{5B283C67-913D-47D6-B845-65943FA36175}" type="slidenum">
              <a:rPr lang="en-US" altLang="en-US"/>
              <a:pPr>
                <a:defRPr/>
              </a:pPr>
              <a:t>‹#›</a:t>
            </a:fld>
            <a:endParaRPr lang="en-US" altLang="en-US"/>
          </a:p>
        </p:txBody>
      </p:sp>
    </p:spTree>
    <p:extLst>
      <p:ext uri="{BB962C8B-B14F-4D97-AF65-F5344CB8AC3E}">
        <p14:creationId xmlns:p14="http://schemas.microsoft.com/office/powerpoint/2010/main" val="3594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89BD4EDA-668D-D5D4-5265-597FBF206FBA}"/>
              </a:ext>
            </a:extLst>
          </p:cNvPr>
          <p:cNvSpPr>
            <a:spLocks noGrp="1"/>
          </p:cNvSpPr>
          <p:nvPr>
            <p:ph type="sldNum" sz="quarter" idx="10"/>
          </p:nvPr>
        </p:nvSpPr>
        <p:spPr/>
        <p:txBody>
          <a:bodyPr/>
          <a:lstStyle>
            <a:lvl1pPr>
              <a:defRPr smtClean="0"/>
            </a:lvl1pPr>
          </a:lstStyle>
          <a:p>
            <a:pPr>
              <a:defRPr/>
            </a:pPr>
            <a:fld id="{EB784A8B-0FBF-4254-B7C5-8CB0BFA38756}" type="slidenum">
              <a:rPr lang="en-US" altLang="en-US"/>
              <a:pPr>
                <a:defRPr/>
              </a:pPr>
              <a:t>‹#›</a:t>
            </a:fld>
            <a:endParaRPr lang="en-US" altLang="en-US"/>
          </a:p>
        </p:txBody>
      </p:sp>
    </p:spTree>
    <p:extLst>
      <p:ext uri="{BB962C8B-B14F-4D97-AF65-F5344CB8AC3E}">
        <p14:creationId xmlns:p14="http://schemas.microsoft.com/office/powerpoint/2010/main" val="253942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69ABC987-ECA4-A3A4-A05A-7C820F867026}"/>
              </a:ext>
            </a:extLst>
          </p:cNvPr>
          <p:cNvSpPr>
            <a:spLocks noGrp="1"/>
          </p:cNvSpPr>
          <p:nvPr>
            <p:ph type="sldNum" sz="quarter" idx="10"/>
          </p:nvPr>
        </p:nvSpPr>
        <p:spPr/>
        <p:txBody>
          <a:bodyPr/>
          <a:lstStyle>
            <a:lvl1pPr>
              <a:defRPr smtClean="0"/>
            </a:lvl1pPr>
          </a:lstStyle>
          <a:p>
            <a:pPr>
              <a:defRPr/>
            </a:pPr>
            <a:fld id="{4EAD758D-ADDF-4E52-9C5E-D3DA734F109E}" type="slidenum">
              <a:rPr lang="en-US" altLang="en-US"/>
              <a:pPr>
                <a:defRPr/>
              </a:pPr>
              <a:t>‹#›</a:t>
            </a:fld>
            <a:endParaRPr lang="en-US" altLang="en-US"/>
          </a:p>
        </p:txBody>
      </p:sp>
    </p:spTree>
    <p:extLst>
      <p:ext uri="{BB962C8B-B14F-4D97-AF65-F5344CB8AC3E}">
        <p14:creationId xmlns:p14="http://schemas.microsoft.com/office/powerpoint/2010/main" val="204334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02447F3-FC3C-D2C1-6163-1AF9552BCBE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464C6CB-B77B-7764-CA5C-3E43A7AB0C7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DA8033E-2EBC-0A5A-0AE0-A07955700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E1C804-8E28-4F65-B126-922927787244}" type="datetime1">
              <a:rPr lang="en-US"/>
              <a:pPr>
                <a:defRPr/>
              </a:pPr>
              <a:t>7/10/2024</a:t>
            </a:fld>
            <a:endParaRPr lang="en-US"/>
          </a:p>
        </p:txBody>
      </p:sp>
      <p:sp>
        <p:nvSpPr>
          <p:cNvPr id="5" name="Footer Placeholder 4">
            <a:extLst>
              <a:ext uri="{FF2B5EF4-FFF2-40B4-BE49-F238E27FC236}">
                <a16:creationId xmlns:a16="http://schemas.microsoft.com/office/drawing/2014/main" id="{3D1714F3-C546-651D-CDFE-34DB2106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48C0D25-34AC-94A9-3870-318E7D221E7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397CF58-ED18-44EA-8F99-8D2A6E9DFA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ho.org/en/documents/epidemiological-alert-oropouche-region-americas-9-may-2024" TargetMode="External"/><Relationship Id="rId7" Type="http://schemas.openxmlformats.org/officeDocument/2006/relationships/hyperlink" Target="https://www.cidrap.umn.edu/misc-emerging-topics/cuba-reports-oropouche-virus-cas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la1ere.francetvinfo.fr/guyane/est-guyanais/amapa/deux-cas-de-fievre-oropouche-en-amapa-ou-une-veille-sanitaire-est-mise-en-place-1490039.html" TargetMode="External"/><Relationship Id="rId5" Type="http://schemas.openxmlformats.org/officeDocument/2006/relationships/hyperlink" Target="https://www.ncbi.nlm.nih.gov/pmc/articles/PMC5417190/"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science/article/pii/S1201971224001097?via%3Dihub" TargetMode="External"/><Relationship Id="rId13" Type="http://schemas.openxmlformats.org/officeDocument/2006/relationships/hyperlink" Target="https://pubmed.ncbi.nlm.nih.gov/38486116/" TargetMode="External"/><Relationship Id="rId3" Type="http://schemas.openxmlformats.org/officeDocument/2006/relationships/hyperlink" Target="https://wwwnc.cdc.gov/eid/article/30/7/23-1771_article" TargetMode="External"/><Relationship Id="rId7" Type="http://schemas.openxmlformats.org/officeDocument/2006/relationships/hyperlink" Target="https://www.nature.com/articles/s42003-024-05830-5" TargetMode="External"/><Relationship Id="rId12" Type="http://schemas.openxmlformats.org/officeDocument/2006/relationships/hyperlink" Target="https://www.frontiersin.org/articles/10.3389/fvets.2024.1371495/ful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science.org/doi/10.1126/science.adn9524" TargetMode="External"/><Relationship Id="rId11" Type="http://schemas.openxmlformats.org/officeDocument/2006/relationships/hyperlink" Target="https://pubmed.ncbi.nlm.nih.gov/38741172/" TargetMode="External"/><Relationship Id="rId5" Type="http://schemas.openxmlformats.org/officeDocument/2006/relationships/hyperlink" Target="https://wwwnc.cdc.gov/eid/article/30/5/23-1406_article" TargetMode="External"/><Relationship Id="rId10" Type="http://schemas.openxmlformats.org/officeDocument/2006/relationships/hyperlink" Target="https://journals.plos.org/plosbiology/article?id=10.1371/journal.pbio.3002625" TargetMode="External"/><Relationship Id="rId4" Type="http://schemas.openxmlformats.org/officeDocument/2006/relationships/hyperlink" Target="https://wwwnc.cdc.gov/eid/article/30/5/22-1258_article" TargetMode="External"/><Relationship Id="rId9" Type="http://schemas.openxmlformats.org/officeDocument/2006/relationships/hyperlink" Target="https://www.eurosurveillance.org/content/10.2807/1560-7917.ES.2024.29.13.2400123#html_fulltext" TargetMode="External"/><Relationship Id="rId14" Type="http://schemas.openxmlformats.org/officeDocument/2006/relationships/hyperlink" Target="https://pubmed.ncbi.nlm.nih.gov/3868733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rontiersin.org/articles/10.3389/fcimb.2024.1334351/full" TargetMode="External"/><Relationship Id="rId13" Type="http://schemas.openxmlformats.org/officeDocument/2006/relationships/hyperlink" Target="https://pubmed.ncbi.nlm.nih.gov/38734647/" TargetMode="External"/><Relationship Id="rId3" Type="http://schemas.openxmlformats.org/officeDocument/2006/relationships/hyperlink" Target="https://royalsocietypublishing.org/doi/10.1098/rspb.2023.2710" TargetMode="External"/><Relationship Id="rId7" Type="http://schemas.openxmlformats.org/officeDocument/2006/relationships/hyperlink" Target="https://pubmed.ncbi.nlm.nih.gov/38596820/" TargetMode="External"/><Relationship Id="rId12" Type="http://schemas.openxmlformats.org/officeDocument/2006/relationships/hyperlink" Target="https://wwwnc.cdc.gov/eid/article/30/6/24-0283_articl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ubmed.ncbi.nlm.nih.gov/38386998/" TargetMode="External"/><Relationship Id="rId11" Type="http://schemas.openxmlformats.org/officeDocument/2006/relationships/hyperlink" Target="https://www.ncbi.nlm.nih.gov/pmc/articles/PMC10773131/#:~:text=The%20pooled%20overall%20prevalence%20of,to%20animal%20and%20human%20health." TargetMode="External"/><Relationship Id="rId5" Type="http://schemas.openxmlformats.org/officeDocument/2006/relationships/hyperlink" Target="https://pubmed.ncbi.nlm.nih.gov/38492201/" TargetMode="External"/><Relationship Id="rId10" Type="http://schemas.openxmlformats.org/officeDocument/2006/relationships/hyperlink" Target="https://www.science.org/doi/10.1126/science.adk8755" TargetMode="External"/><Relationship Id="rId4" Type="http://schemas.openxmlformats.org/officeDocument/2006/relationships/hyperlink" Target="https://www.sciencedirect.com/science/article/pii/S2590170224000128?via%3Dihub" TargetMode="External"/><Relationship Id="rId9" Type="http://schemas.openxmlformats.org/officeDocument/2006/relationships/hyperlink" Target="https://www.nature.com/articles/s41467-024-47265-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dutchnews.nl/2024/05/second-vaccine-against-bluetongue-welcomed-by-sheep-farmers/" TargetMode="External"/><Relationship Id="rId5" Type="http://schemas.openxmlformats.org/officeDocument/2006/relationships/hyperlink" Target="https://www.farminguk.com/news/questions-for-uk-as-new-bluetongue-vaccine-approved-in-holland_64601.html" TargetMode="External"/><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de/en/news/short-messages/short-message/first-outbreak-of-bluetongue-serotype-3-in-germany-confirmed/" TargetMode="External"/><Relationship Id="rId3" Type="http://schemas.openxmlformats.org/officeDocument/2006/relationships/hyperlink" Target="https://wahis.woah.org/#/in-review/5330" TargetMode="External"/><Relationship Id="rId7" Type="http://schemas.openxmlformats.org/officeDocument/2006/relationships/hyperlink" Target="https://wahis.woah.org/#/in-review/527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moriskin.sciensano.be/shiny/bluetongue/" TargetMode="External"/><Relationship Id="rId5" Type="http://schemas.openxmlformats.org/officeDocument/2006/relationships/hyperlink" Target="https://wahis.woah.org/#/in-review/5265" TargetMode="Externa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assets.publishing.service.gov.uk/media/664dcb7eae748c43d3794018/Risk_assessment_for_entry_of_bluetongue_virus__BTV-3_and_BTV-8__into_Great_Britain.pdf"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dutchnews.nl/2024/04/q-fever-found-on-sheep-farm-in-brabant-first-case-in-8-years/#:~:text=The%20highly%20infectious%20sheep%20and,in%20the%20Netherlands%20since%20201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tnpf.com/agriculture/web/ag/news/article/2024/04/22/tick-borne-illness-discovered-cattl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brownfieldagnews.com/news/asian-longhorned-tick-confirmed-in-illinois/#:~:text=Asian%20longhorned%20ticks%20have%20been,carry%20diseases%20that%20affect%20cattl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b.mx/agricultura/prensa/eleva-agricultura-alerta-sanitaria-por-presencia-de-gusano-barrenador-del-ganado-en-centroamerica" TargetMode="External"/><Relationship Id="rId3" Type="http://schemas.openxmlformats.org/officeDocument/2006/relationships/image" Target="../media/image7.png"/><Relationship Id="rId7" Type="http://schemas.openxmlformats.org/officeDocument/2006/relationships/hyperlink" Target="https://100noticias.com.ni/nacionales/131471-nicaragua-confirma-55-casos-gusano-barrenador/#:~:text=El%20Instituto%20de%20Protecci%C3%B3n%20y,informaron%20este%20martes%20las%20autoridade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prensa.com/sociedad/brote-del-gusano-barrenador-en-panama-en-aumento-hay-4-mil-700-casos-en-tres-meses/"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image" Target="../media/image8.png"/><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ars.usda.gov/oc/images/photos/k7576-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rynews.tv/congo-virus-claims-another-life-in-pakistan/" TargetMode="External"/><Relationship Id="rId13" Type="http://schemas.openxmlformats.org/officeDocument/2006/relationships/image" Target="../media/image10.jpeg"/><Relationship Id="rId3" Type="http://schemas.openxmlformats.org/officeDocument/2006/relationships/hyperlink" Target="https://wahis.woah.org/#/in-review/5634%E2%80%8B" TargetMode="External"/><Relationship Id="rId7" Type="http://schemas.openxmlformats.org/officeDocument/2006/relationships/hyperlink" Target="https://www.almasra.iq/82644/" TargetMode="External"/><Relationship Id="rId12" Type="http://schemas.openxmlformats.org/officeDocument/2006/relationships/hyperlink" Target="https://www.emro.who.int/health-topics/crimean-congo-haemorrhagic-fever/index.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gaziantepgunes.com/haber/19992611/olumcul-virus-turkiyede-hizla-yayiliyor" TargetMode="External"/><Relationship Id="rId11" Type="http://schemas.openxmlformats.org/officeDocument/2006/relationships/hyperlink" Target="https://wwwnc.cdc.gov/eid/article/30/4/22-1604_article" TargetMode="External"/><Relationship Id="rId5" Type="http://schemas.openxmlformats.org/officeDocument/2006/relationships/hyperlink" Target="https://d1softballnews.com/public-health-has-confirmed-a-case-of-crimean-congo-hemorrhagic-fever-in-salamanca/" TargetMode="External"/><Relationship Id="rId10" Type="http://schemas.openxmlformats.org/officeDocument/2006/relationships/hyperlink" Target="https://wwwnc.cdc.gov/eid/article/30/5/23-1742_article" TargetMode="External"/><Relationship Id="rId4" Type="http://schemas.openxmlformats.org/officeDocument/2006/relationships/hyperlink" Target="https://libertas.mk/dve-lica-so-kongo-krimska-hemoragichna-treska-hospitalizirani-na-infektivna-ka-edniot-slucha-e-pri-aveno-kasnuva-e-od-krlezh/"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paho.org/en/documents/situation-report-no-20-dengue-epidemiological-situation-region-americas-epidemiologica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who.int/emergencies/disease-outbreak-news/item/2024-DON5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22A096-D3FC-ED5D-3325-55F5C1A75B1B}"/>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00B92900-AC54-A1C5-105C-7B39AD91AC2D}"/>
              </a:ext>
            </a:extLst>
          </p:cNvPr>
          <p:cNvSpPr>
            <a:spLocks noGrp="1"/>
          </p:cNvSpPr>
          <p:nvPr>
            <p:ph type="subTitle" idx="1"/>
          </p:nvPr>
        </p:nvSpPr>
        <p:spPr>
          <a:xfrm>
            <a:off x="3048000" y="3101975"/>
            <a:ext cx="9144000" cy="1123950"/>
          </a:xfrm>
        </p:spPr>
        <p:txBody>
          <a:bodyPr/>
          <a:lstStyle/>
          <a:p>
            <a:pPr eaLnBrk="1" hangingPunct="1"/>
            <a:r>
              <a:rPr lang="en-CA" altLang="en-US"/>
              <a:t>CEZD – CAHSS Vector Network Update</a:t>
            </a:r>
          </a:p>
          <a:p>
            <a:pPr eaLnBrk="1" hangingPunct="1"/>
            <a:r>
              <a:rPr lang="en-CA" altLang="en-US"/>
              <a:t>11 June 2024</a:t>
            </a:r>
          </a:p>
        </p:txBody>
      </p:sp>
      <p:sp>
        <p:nvSpPr>
          <p:cNvPr id="14340" name="Slide Number Placeholder 3">
            <a:extLst>
              <a:ext uri="{FF2B5EF4-FFF2-40B4-BE49-F238E27FC236}">
                <a16:creationId xmlns:a16="http://schemas.microsoft.com/office/drawing/2014/main" id="{E61792D4-EFC5-AD02-F104-684BC8624538}"/>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3E871B85-27A7-44B1-8CAB-73A822E487DC}" type="slidenum">
              <a:rPr lang="en-US" altLang="en-US" sz="1200">
                <a:solidFill>
                  <a:srgbClr val="898989"/>
                </a:solidFill>
              </a:rPr>
              <a:pPr algn="l" eaLnBrk="0" hangingPunct="0">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D0E8A66-8986-8F62-43B2-7E2BF5AB53F0}"/>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AEE2-165F-33B5-13E4-A88030F2714B}"/>
              </a:ext>
            </a:extLst>
          </p:cNvPr>
          <p:cNvSpPr>
            <a:spLocks noGrp="1"/>
          </p:cNvSpPr>
          <p:nvPr>
            <p:ph type="title"/>
          </p:nvPr>
        </p:nvSpPr>
        <p:spPr>
          <a:xfrm>
            <a:off x="346075" y="0"/>
            <a:ext cx="10515600" cy="1325563"/>
          </a:xfrm>
        </p:spPr>
        <p:txBody>
          <a:bodyPr/>
          <a:lstStyle/>
          <a:p>
            <a:pPr>
              <a:defRPr/>
            </a:pPr>
            <a:r>
              <a:rPr lang="en-US" sz="3200" dirty="0" err="1"/>
              <a:t>Oropouche</a:t>
            </a:r>
            <a:r>
              <a:rPr lang="en-US" sz="3200" dirty="0"/>
              <a:t> virus</a:t>
            </a:r>
            <a:endParaRPr lang="en-CA" sz="3200" dirty="0"/>
          </a:p>
        </p:txBody>
      </p:sp>
      <p:sp>
        <p:nvSpPr>
          <p:cNvPr id="32771" name="Text Placeholder 2">
            <a:extLst>
              <a:ext uri="{FF2B5EF4-FFF2-40B4-BE49-F238E27FC236}">
                <a16:creationId xmlns:a16="http://schemas.microsoft.com/office/drawing/2014/main" id="{B5B7CCE6-8864-7A28-5683-2067B183CF39}"/>
              </a:ext>
            </a:extLst>
          </p:cNvPr>
          <p:cNvSpPr>
            <a:spLocks noGrp="1"/>
          </p:cNvSpPr>
          <p:nvPr>
            <p:ph type="body" sz="quarter" idx="13"/>
          </p:nvPr>
        </p:nvSpPr>
        <p:spPr>
          <a:xfrm>
            <a:off x="346075" y="1093788"/>
            <a:ext cx="11704638" cy="1196975"/>
          </a:xfrm>
        </p:spPr>
        <p:txBody>
          <a:bodyPr/>
          <a:lstStyle/>
          <a:p>
            <a:r>
              <a:rPr lang="en-CA" altLang="en-US"/>
              <a:t>PAHO released an </a:t>
            </a:r>
            <a:r>
              <a:rPr lang="en-CA" altLang="en-US">
                <a:hlinkClick r:id="rId3"/>
              </a:rPr>
              <a:t>epidemiological update </a:t>
            </a:r>
            <a:r>
              <a:rPr lang="en-CA" altLang="en-US"/>
              <a:t>on </a:t>
            </a:r>
            <a:r>
              <a:rPr lang="en-CA" altLang="en-US" b="1"/>
              <a:t>Oropouche virus</a:t>
            </a:r>
            <a:r>
              <a:rPr lang="en-CA" altLang="en-US"/>
              <a:t> in the Americas on May 9</a:t>
            </a:r>
          </a:p>
        </p:txBody>
      </p:sp>
      <p:sp>
        <p:nvSpPr>
          <p:cNvPr id="32772" name="Slide Number Placeholder 3">
            <a:extLst>
              <a:ext uri="{FF2B5EF4-FFF2-40B4-BE49-F238E27FC236}">
                <a16:creationId xmlns:a16="http://schemas.microsoft.com/office/drawing/2014/main" id="{E119F0A4-BFAC-C0C0-A912-E2E75A60A1F3}"/>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C981A8C-534D-4403-AB6B-36C9F247CA01}" type="slidenum">
              <a:rPr lang="en-US" altLang="en-US" sz="1200">
                <a:solidFill>
                  <a:srgbClr val="898989"/>
                </a:solidFill>
              </a:rPr>
              <a:pPr>
                <a:lnSpc>
                  <a:spcPct val="100000"/>
                </a:lnSpc>
                <a:spcBef>
                  <a:spcPct val="0"/>
                </a:spcBef>
                <a:buFontTx/>
                <a:buNone/>
              </a:pPr>
              <a:t>10</a:t>
            </a:fld>
            <a:endParaRPr lang="en-US" altLang="en-US" sz="1200">
              <a:solidFill>
                <a:srgbClr val="898989"/>
              </a:solidFill>
            </a:endParaRPr>
          </a:p>
        </p:txBody>
      </p:sp>
      <p:sp>
        <p:nvSpPr>
          <p:cNvPr id="32773" name="Rectangle 4">
            <a:extLst>
              <a:ext uri="{FF2B5EF4-FFF2-40B4-BE49-F238E27FC236}">
                <a16:creationId xmlns:a16="http://schemas.microsoft.com/office/drawing/2014/main" id="{553F1A3C-E924-7FC1-B15F-4DFBB6F5773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2">
            <a:extLst>
              <a:ext uri="{FF2B5EF4-FFF2-40B4-BE49-F238E27FC236}">
                <a16:creationId xmlns:a16="http://schemas.microsoft.com/office/drawing/2014/main" id="{39761A6A-FF0A-4936-AA16-0BBC089FDE6D}"/>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Rectangle 4">
            <a:extLst>
              <a:ext uri="{FF2B5EF4-FFF2-40B4-BE49-F238E27FC236}">
                <a16:creationId xmlns:a16="http://schemas.microsoft.com/office/drawing/2014/main" id="{4068743F-36EE-D3DA-BA44-16F047EA37D4}"/>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2776" name="Picture 2">
            <a:extLst>
              <a:ext uri="{FF2B5EF4-FFF2-40B4-BE49-F238E27FC236}">
                <a16:creationId xmlns:a16="http://schemas.microsoft.com/office/drawing/2014/main" id="{77CCD50D-31B9-6D17-0C52-53BABABEAD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290763"/>
            <a:ext cx="4552950" cy="347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D170D0-F795-BEF2-CF1B-CE5F3B41E3F7}"/>
              </a:ext>
            </a:extLst>
          </p:cNvPr>
          <p:cNvSpPr/>
          <p:nvPr/>
        </p:nvSpPr>
        <p:spPr>
          <a:xfrm>
            <a:off x="7234238" y="5821363"/>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5"/>
              </a:rPr>
              <a:t>Oropouche Virus: Clinical, Epidemiological, and Molecular Aspects of a Neglected </a:t>
            </a:r>
            <a:r>
              <a:rPr lang="en-US" sz="1200" dirty="0" err="1">
                <a:solidFill>
                  <a:srgbClr val="000000"/>
                </a:solidFill>
                <a:latin typeface="+mn-lt"/>
                <a:hlinkClick r:id="rId5"/>
              </a:rPr>
              <a:t>Orthobunyavirus</a:t>
            </a:r>
            <a:endParaRPr lang="en-US" sz="1200" dirty="0">
              <a:solidFill>
                <a:srgbClr val="000000"/>
              </a:solidFill>
              <a:latin typeface="+mn-lt"/>
            </a:endParaRPr>
          </a:p>
        </p:txBody>
      </p:sp>
      <p:sp>
        <p:nvSpPr>
          <p:cNvPr id="32778" name="TextBox 5">
            <a:extLst>
              <a:ext uri="{FF2B5EF4-FFF2-40B4-BE49-F238E27FC236}">
                <a16:creationId xmlns:a16="http://schemas.microsoft.com/office/drawing/2014/main" id="{FEC67917-6BF8-521C-8ACD-1938210D89C9}"/>
              </a:ext>
            </a:extLst>
          </p:cNvPr>
          <p:cNvSpPr txBox="1">
            <a:spLocks noChangeArrowheads="1"/>
          </p:cNvSpPr>
          <p:nvPr/>
        </p:nvSpPr>
        <p:spPr bwMode="auto">
          <a:xfrm>
            <a:off x="346075" y="2052638"/>
            <a:ext cx="6888163"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a:solidFill>
                  <a:srgbClr val="000000"/>
                </a:solidFill>
              </a:rPr>
              <a:t>Between January 1 to May 4, 2024</a:t>
            </a:r>
          </a:p>
          <a:p>
            <a:pPr lvl="1"/>
            <a:r>
              <a:rPr lang="en-CA" altLang="en-US">
                <a:solidFill>
                  <a:srgbClr val="000000"/>
                </a:solidFill>
              </a:rPr>
              <a:t>Brazil confirmed 4,583 cases </a:t>
            </a:r>
          </a:p>
          <a:p>
            <a:pPr lvl="1"/>
            <a:r>
              <a:rPr lang="en-CA" altLang="en-US">
                <a:solidFill>
                  <a:srgbClr val="000000"/>
                </a:solidFill>
              </a:rPr>
              <a:t>Peru confirmed 259 cases </a:t>
            </a:r>
          </a:p>
          <a:p>
            <a:pPr lvl="1"/>
            <a:r>
              <a:rPr lang="en-US" altLang="en-US">
                <a:solidFill>
                  <a:srgbClr val="000000"/>
                </a:solidFill>
              </a:rPr>
              <a:t>Bolivia confirmed </a:t>
            </a:r>
            <a:r>
              <a:rPr lang="en-CA" altLang="en-US">
                <a:solidFill>
                  <a:srgbClr val="000000"/>
                </a:solidFill>
              </a:rPr>
              <a:t>313/1856 suspected cases</a:t>
            </a:r>
          </a:p>
          <a:p>
            <a:pPr lvl="1"/>
            <a:r>
              <a:rPr lang="en-CA" altLang="en-US">
                <a:solidFill>
                  <a:srgbClr val="000000"/>
                </a:solidFill>
              </a:rPr>
              <a:t>Colombia confirmed 38 cases (retrospective lab study from dengue surveillance)</a:t>
            </a:r>
          </a:p>
          <a:p>
            <a:pPr lvl="1"/>
            <a:r>
              <a:rPr lang="en-CA" altLang="en-US">
                <a:solidFill>
                  <a:srgbClr val="000000"/>
                </a:solidFill>
                <a:hlinkClick r:id="rId6"/>
              </a:rPr>
              <a:t>French Guiana </a:t>
            </a:r>
            <a:r>
              <a:rPr lang="en-CA" altLang="en-US">
                <a:solidFill>
                  <a:srgbClr val="000000"/>
                </a:solidFill>
              </a:rPr>
              <a:t>has confirmed 2/75 cases</a:t>
            </a:r>
          </a:p>
          <a:p>
            <a:pPr lvl="1"/>
            <a:r>
              <a:rPr lang="en-CA" altLang="en-US">
                <a:solidFill>
                  <a:srgbClr val="000000"/>
                </a:solidFill>
                <a:hlinkClick r:id="rId7"/>
              </a:rPr>
              <a:t>Cuba</a:t>
            </a:r>
            <a:r>
              <a:rPr lang="en-CA" altLang="en-US">
                <a:solidFill>
                  <a:srgbClr val="000000"/>
                </a:solidFill>
              </a:rPr>
              <a:t> – May 27, 2024 first report in country</a:t>
            </a:r>
          </a:p>
          <a:p>
            <a:pPr lvl="2"/>
            <a:r>
              <a:rPr lang="en-CA" altLang="en-US" sz="2400">
                <a:solidFill>
                  <a:srgbClr val="000000"/>
                </a:solidFill>
              </a:rPr>
              <a:t>Case count is unclear/unstated</a:t>
            </a:r>
          </a:p>
          <a:p>
            <a:pPr lvl="2"/>
            <a:r>
              <a:rPr lang="en-CA" altLang="en-US" sz="2400"/>
              <a:t>Identified during surveillance for nonspecific fever syndromes in Santiago province</a:t>
            </a:r>
            <a:endParaRPr lang="en-CA"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AD3D-6C68-94A8-3C1F-8DD16B57D5CE}"/>
              </a:ext>
            </a:extLst>
          </p:cNvPr>
          <p:cNvSpPr>
            <a:spLocks noGrp="1"/>
          </p:cNvSpPr>
          <p:nvPr>
            <p:ph type="title"/>
          </p:nvPr>
        </p:nvSpPr>
        <p:spPr>
          <a:xfrm>
            <a:off x="304800" y="103188"/>
            <a:ext cx="10515600" cy="1325562"/>
          </a:xfrm>
        </p:spPr>
        <p:txBody>
          <a:bodyPr/>
          <a:lstStyle/>
          <a:p>
            <a:pPr>
              <a:defRPr/>
            </a:pPr>
            <a:r>
              <a:rPr lang="en-CA" sz="3200"/>
              <a:t>Scientific Findings</a:t>
            </a:r>
            <a:endParaRPr lang="en-CA" sz="3200" dirty="0"/>
          </a:p>
        </p:txBody>
      </p:sp>
      <p:sp>
        <p:nvSpPr>
          <p:cNvPr id="43011" name="Text Placeholder 5">
            <a:extLst>
              <a:ext uri="{FF2B5EF4-FFF2-40B4-BE49-F238E27FC236}">
                <a16:creationId xmlns:a16="http://schemas.microsoft.com/office/drawing/2014/main" id="{24FB80B7-0E24-97B8-AF5B-048EB9385D64}"/>
              </a:ext>
            </a:extLst>
          </p:cNvPr>
          <p:cNvSpPr>
            <a:spLocks noGrp="1"/>
          </p:cNvSpPr>
          <p:nvPr>
            <p:ph type="body" sz="quarter" idx="13"/>
          </p:nvPr>
        </p:nvSpPr>
        <p:spPr>
          <a:xfrm>
            <a:off x="771525" y="1133475"/>
            <a:ext cx="10772775" cy="5067300"/>
          </a:xfrm>
        </p:spPr>
        <p:txBody>
          <a:bodyPr/>
          <a:lstStyle/>
          <a:p>
            <a:pPr marL="0" indent="0">
              <a:buFont typeface="Arial" panose="020B0604020202020204" pitchFamily="34" charset="0"/>
              <a:buNone/>
              <a:defRPr/>
            </a:pPr>
            <a:endParaRPr lang="en-CA" dirty="0"/>
          </a:p>
          <a:p>
            <a:pPr>
              <a:defRPr/>
            </a:pPr>
            <a:endParaRPr lang="en-CA" altLang="en-US" sz="1800" dirty="0">
              <a:cs typeface="Calibri" panose="020F0502020204030204" pitchFamily="34" charset="0"/>
            </a:endParaRPr>
          </a:p>
        </p:txBody>
      </p:sp>
      <p:sp>
        <p:nvSpPr>
          <p:cNvPr id="34820" name="Slide Number Placeholder 4">
            <a:extLst>
              <a:ext uri="{FF2B5EF4-FFF2-40B4-BE49-F238E27FC236}">
                <a16:creationId xmlns:a16="http://schemas.microsoft.com/office/drawing/2014/main" id="{4BC1F646-A8FB-B9FE-2790-6FCA5D0817ED}"/>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BFADED-5B5F-4819-94C8-9FFF96A0D8BB}" type="slidenum">
              <a:rPr lang="en-US" altLang="en-US" sz="1200">
                <a:solidFill>
                  <a:srgbClr val="898989"/>
                </a:solidFill>
              </a:rPr>
              <a:pPr>
                <a:lnSpc>
                  <a:spcPct val="100000"/>
                </a:lnSpc>
                <a:spcBef>
                  <a:spcPct val="0"/>
                </a:spcBef>
                <a:buFontTx/>
                <a:buNone/>
              </a:pPr>
              <a:t>11</a:t>
            </a:fld>
            <a:endParaRPr lang="en-US" altLang="en-US" sz="1200">
              <a:solidFill>
                <a:srgbClr val="898989"/>
              </a:solidFill>
            </a:endParaRPr>
          </a:p>
        </p:txBody>
      </p:sp>
      <p:sp>
        <p:nvSpPr>
          <p:cNvPr id="34821" name="TextBox 2">
            <a:extLst>
              <a:ext uri="{FF2B5EF4-FFF2-40B4-BE49-F238E27FC236}">
                <a16:creationId xmlns:a16="http://schemas.microsoft.com/office/drawing/2014/main" id="{5B7A092A-10F8-F33C-7816-4D21594691BF}"/>
              </a:ext>
            </a:extLst>
          </p:cNvPr>
          <p:cNvSpPr txBox="1">
            <a:spLocks noChangeArrowheads="1"/>
          </p:cNvSpPr>
          <p:nvPr/>
        </p:nvSpPr>
        <p:spPr bwMode="auto">
          <a:xfrm>
            <a:off x="571500" y="1133475"/>
            <a:ext cx="111823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2000" b="1" u="sng">
                <a:hlinkClick r:id="rId3"/>
              </a:rPr>
              <a:t>Newly Recognized Spotted Fever Group </a:t>
            </a:r>
            <a:r>
              <a:rPr lang="en-CA" altLang="en-US" sz="2000" b="1" i="1" u="sng">
                <a:hlinkClick r:id="rId3"/>
              </a:rPr>
              <a:t>Rickettsia</a:t>
            </a:r>
            <a:r>
              <a:rPr lang="en-CA" altLang="en-US" sz="2000" b="1" u="sng">
                <a:hlinkClick r:id="rId3"/>
              </a:rPr>
              <a:t> as Cause of Severe Rocky Mountain Spotted Fever–Like Illness, Northern California, USA</a:t>
            </a:r>
            <a:endParaRPr lang="en-CA" altLang="en-US" sz="2000"/>
          </a:p>
          <a:p>
            <a:pPr>
              <a:lnSpc>
                <a:spcPct val="100000"/>
              </a:lnSpc>
              <a:spcBef>
                <a:spcPct val="0"/>
              </a:spcBef>
            </a:pPr>
            <a:r>
              <a:rPr lang="en-CA" altLang="en-US" sz="2000" b="1" u="sng">
                <a:hlinkClick r:id="rId4"/>
              </a:rPr>
              <a:t>Case Series of Jamestown Canyon Virus Infections with Neurologic Outcomes, Canada, 2011–2016</a:t>
            </a:r>
            <a:endParaRPr lang="en-CA" altLang="en-US" sz="2000"/>
          </a:p>
          <a:p>
            <a:pPr>
              <a:lnSpc>
                <a:spcPct val="100000"/>
              </a:lnSpc>
              <a:spcBef>
                <a:spcPct val="0"/>
              </a:spcBef>
            </a:pPr>
            <a:r>
              <a:rPr lang="en-CA" altLang="en-US" sz="2000" b="1" u="sng">
                <a:hlinkClick r:id="rId5"/>
              </a:rPr>
              <a:t>Molecular Epidemiology of Mayaro Virus among Febrile Patients, Roraima State, Brazil, 2018–2021</a:t>
            </a:r>
            <a:endParaRPr lang="en-CA" altLang="en-US" sz="2000"/>
          </a:p>
          <a:p>
            <a:pPr>
              <a:lnSpc>
                <a:spcPct val="100000"/>
              </a:lnSpc>
              <a:spcBef>
                <a:spcPct val="0"/>
              </a:spcBef>
            </a:pPr>
            <a:r>
              <a:rPr lang="en-CA" altLang="en-US" sz="2000" b="1" u="sng">
                <a:hlinkClick r:id="rId6"/>
              </a:rPr>
              <a:t>A naturally isolated symbiotic bacterium suppresses flavivirus transmission by </a:t>
            </a:r>
            <a:r>
              <a:rPr lang="en-CA" altLang="en-US" sz="2000" b="1" i="1" u="sng">
                <a:hlinkClick r:id="rId6"/>
              </a:rPr>
              <a:t>Aedes</a:t>
            </a:r>
            <a:r>
              <a:rPr lang="en-CA" altLang="en-US" sz="2000" b="1" u="sng">
                <a:hlinkClick r:id="rId6"/>
              </a:rPr>
              <a:t> mosquitoes</a:t>
            </a:r>
            <a:endParaRPr lang="en-CA" altLang="en-US" sz="2000" b="1" u="sng"/>
          </a:p>
          <a:p>
            <a:pPr>
              <a:lnSpc>
                <a:spcPct val="100000"/>
              </a:lnSpc>
              <a:spcBef>
                <a:spcPct val="0"/>
              </a:spcBef>
            </a:pPr>
            <a:r>
              <a:rPr lang="en-CA" altLang="en-US" sz="2000" b="1" u="sng"/>
              <a:t>Female </a:t>
            </a:r>
            <a:r>
              <a:rPr lang="en-CA" altLang="en-US" sz="2000" b="1" i="1" u="sng">
                <a:hlinkClick r:id="rId7"/>
              </a:rPr>
              <a:t>Aedes aegypti</a:t>
            </a:r>
            <a:r>
              <a:rPr lang="en-CA" altLang="en-US" sz="2000" b="1" u="sng">
                <a:hlinkClick r:id="rId7"/>
              </a:rPr>
              <a:t> mosquitoes use communal cues to manage population density at breeding sites</a:t>
            </a:r>
            <a:endParaRPr lang="en-CA" altLang="en-US" sz="2000" b="1" u="sng"/>
          </a:p>
          <a:p>
            <a:pPr>
              <a:lnSpc>
                <a:spcPct val="100000"/>
              </a:lnSpc>
              <a:spcBef>
                <a:spcPct val="0"/>
              </a:spcBef>
            </a:pPr>
            <a:r>
              <a:rPr lang="en-CA" altLang="en-US" sz="2000" b="1" u="sng">
                <a:hlinkClick r:id="rId8"/>
              </a:rPr>
              <a:t>A case of tick-borne Yezo virus infection: Concurrent detection in the patient and tick</a:t>
            </a:r>
            <a:endParaRPr lang="en-CA" altLang="en-US" sz="2000"/>
          </a:p>
          <a:p>
            <a:pPr>
              <a:lnSpc>
                <a:spcPct val="100000"/>
              </a:lnSpc>
              <a:spcBef>
                <a:spcPct val="0"/>
              </a:spcBef>
            </a:pPr>
            <a:r>
              <a:rPr lang="en-CA" altLang="en-US" sz="2000" b="1" u="sng">
                <a:hlinkClick r:id="rId9"/>
              </a:rPr>
              <a:t>Molecular epidemiology identifies the expansion of the DENV2 epidemic lineage from the French Caribbean Islands to French Guiana and mainland France, 2023 to 2024</a:t>
            </a:r>
            <a:endParaRPr lang="en-CA" altLang="en-US" sz="2000"/>
          </a:p>
          <a:p>
            <a:pPr>
              <a:lnSpc>
                <a:spcPct val="100000"/>
              </a:lnSpc>
              <a:spcBef>
                <a:spcPct val="0"/>
              </a:spcBef>
            </a:pPr>
            <a:r>
              <a:rPr lang="en-CA" altLang="en-US" sz="2000" b="1" i="1" u="sng">
                <a:hlinkClick r:id="rId10"/>
              </a:rPr>
              <a:t>Yersinia pestis</a:t>
            </a:r>
            <a:r>
              <a:rPr lang="en-CA" altLang="en-US" sz="2000" b="1" u="sng">
                <a:hlinkClick r:id="rId10"/>
              </a:rPr>
              <a:t> can infect the Pawlowsky glands of human body lice and be transmitted by louse bite</a:t>
            </a:r>
            <a:endParaRPr lang="en-CA" altLang="en-US" sz="2000"/>
          </a:p>
          <a:p>
            <a:pPr>
              <a:lnSpc>
                <a:spcPct val="100000"/>
              </a:lnSpc>
              <a:spcBef>
                <a:spcPct val="0"/>
              </a:spcBef>
            </a:pPr>
            <a:r>
              <a:rPr lang="en-CA" altLang="en-US" sz="2000" b="1" u="sng">
                <a:hlinkClick r:id="rId11"/>
              </a:rPr>
              <a:t>Vector competence of Swedish Culex pipiens mosquitoes for Japanese encephalitis virus</a:t>
            </a:r>
            <a:endParaRPr lang="en-CA" altLang="en-US" sz="2000"/>
          </a:p>
          <a:p>
            <a:pPr>
              <a:lnSpc>
                <a:spcPct val="100000"/>
              </a:lnSpc>
              <a:spcBef>
                <a:spcPct val="0"/>
              </a:spcBef>
            </a:pPr>
            <a:r>
              <a:rPr lang="en-CA" altLang="en-US" sz="2000" b="1" u="sng">
                <a:hlinkClick r:id="rId12"/>
              </a:rPr>
              <a:t>Serological prevalence of the Schmallenberg virus in domestic and wild hosts worldwide: a systematic review and meta-analysis</a:t>
            </a:r>
            <a:endParaRPr lang="en-CA" altLang="en-US" sz="2000"/>
          </a:p>
          <a:p>
            <a:pPr>
              <a:lnSpc>
                <a:spcPct val="100000"/>
              </a:lnSpc>
              <a:spcBef>
                <a:spcPct val="0"/>
              </a:spcBef>
            </a:pPr>
            <a:r>
              <a:rPr lang="en-CA" altLang="en-US" sz="2000" b="1" u="sng">
                <a:hlinkClick r:id="rId13"/>
              </a:rPr>
              <a:t>Effects of climate change and human activities on vector-borne diseases</a:t>
            </a:r>
            <a:endParaRPr lang="en-CA" altLang="en-US" sz="2000"/>
          </a:p>
          <a:p>
            <a:pPr>
              <a:lnSpc>
                <a:spcPct val="100000"/>
              </a:lnSpc>
              <a:spcBef>
                <a:spcPct val="0"/>
              </a:spcBef>
            </a:pPr>
            <a:r>
              <a:rPr lang="en-CA" altLang="en-US" sz="2000" b="1" u="sng">
                <a:hlinkClick r:id="rId14"/>
              </a:rPr>
              <a:t>A Scoping Review on the Epidemiology of Orthobunyaviruses of Canadian Public and Animal Health Relevance in the Context of Vector Species</a:t>
            </a:r>
            <a:endParaRPr lang="en-CA"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6364-3C2B-B02F-17C9-90BFBF5E1B6B}"/>
              </a:ext>
            </a:extLst>
          </p:cNvPr>
          <p:cNvSpPr>
            <a:spLocks noGrp="1"/>
          </p:cNvSpPr>
          <p:nvPr>
            <p:ph type="title"/>
          </p:nvPr>
        </p:nvSpPr>
        <p:spPr>
          <a:xfrm>
            <a:off x="80963" y="103188"/>
            <a:ext cx="10515600" cy="1325562"/>
          </a:xfrm>
        </p:spPr>
        <p:txBody>
          <a:bodyPr/>
          <a:lstStyle/>
          <a:p>
            <a:pPr>
              <a:defRPr/>
            </a:pPr>
            <a:r>
              <a:rPr lang="en-CA" sz="3200" dirty="0"/>
              <a:t>Scientific Findings</a:t>
            </a:r>
          </a:p>
        </p:txBody>
      </p:sp>
      <p:sp>
        <p:nvSpPr>
          <p:cNvPr id="36867" name="Text Placeholder 5">
            <a:extLst>
              <a:ext uri="{FF2B5EF4-FFF2-40B4-BE49-F238E27FC236}">
                <a16:creationId xmlns:a16="http://schemas.microsoft.com/office/drawing/2014/main" id="{9B174136-86A1-4248-3B1B-17D7133618BD}"/>
              </a:ext>
            </a:extLst>
          </p:cNvPr>
          <p:cNvSpPr>
            <a:spLocks noGrp="1"/>
          </p:cNvSpPr>
          <p:nvPr>
            <p:ph type="body" sz="quarter" idx="13"/>
          </p:nvPr>
        </p:nvSpPr>
        <p:spPr>
          <a:xfrm>
            <a:off x="600075" y="1200150"/>
            <a:ext cx="11439525" cy="4927600"/>
          </a:xfrm>
        </p:spPr>
        <p:txBody>
          <a:bodyPr/>
          <a:lstStyle/>
          <a:p>
            <a:r>
              <a:rPr lang="en-CA" altLang="en-US" sz="2000" b="1" u="sng">
                <a:hlinkClick r:id="rId3"/>
              </a:rPr>
              <a:t>Heatwaves are detrimental to fertility in the viviparous tsetse fly</a:t>
            </a:r>
            <a:endParaRPr lang="en-CA" altLang="en-US" sz="2000" b="1" u="sng"/>
          </a:p>
          <a:p>
            <a:r>
              <a:rPr lang="en-CA" altLang="en-US" sz="2000" b="1" u="sng">
                <a:hlinkClick r:id="rId4"/>
              </a:rPr>
              <a:t>Kyasanur Forest Disease: Clinical manifestations and molecular dynamics in a zoonotic landscape</a:t>
            </a:r>
            <a:endParaRPr lang="en-CA" altLang="en-US" sz="2000"/>
          </a:p>
          <a:p>
            <a:r>
              <a:rPr lang="en-CA" altLang="en-US" sz="2000" b="1" u="sng">
                <a:hlinkClick r:id="rId5"/>
              </a:rPr>
              <a:t>Isolation and whole-genome sequence analysis of Balagodu virus in Japan</a:t>
            </a:r>
            <a:endParaRPr lang="en-CA" altLang="en-US" sz="2000"/>
          </a:p>
          <a:p>
            <a:r>
              <a:rPr lang="en-CA" altLang="en-US" sz="2000" b="1" u="sng">
                <a:hlinkClick r:id="rId6"/>
              </a:rPr>
              <a:t>Evidence of Active Orbivirus Transmission in 2016 in Kansas and Nebraska</a:t>
            </a:r>
            <a:endParaRPr lang="en-CA" altLang="en-US" sz="2000" b="1" u="sng"/>
          </a:p>
          <a:p>
            <a:r>
              <a:rPr lang="en-CA" altLang="en-US" sz="2000" b="1" u="sng">
                <a:hlinkClick r:id="rId7"/>
              </a:rPr>
              <a:t>Increased threat of urban arboviral diseases from </a:t>
            </a:r>
            <a:r>
              <a:rPr lang="en-CA" altLang="en-US" sz="2000" b="1" i="1" u="sng">
                <a:hlinkClick r:id="rId7"/>
              </a:rPr>
              <a:t>Aedes aegypti</a:t>
            </a:r>
            <a:r>
              <a:rPr lang="en-CA" altLang="en-US" sz="2000" b="1" u="sng">
                <a:hlinkClick r:id="rId7"/>
              </a:rPr>
              <a:t> mosquitoes in Colombia</a:t>
            </a:r>
            <a:endParaRPr lang="en-CA" altLang="en-US" sz="2000"/>
          </a:p>
          <a:p>
            <a:r>
              <a:rPr lang="en-CA" altLang="en-US" sz="2000" b="1" u="sng">
                <a:hlinkClick r:id="rId8"/>
              </a:rPr>
              <a:t>Towards modelling tick-virus interactions using the weakly pathogenic </a:t>
            </a:r>
            <a:r>
              <a:rPr lang="en-CA" altLang="en-US" sz="2000" b="1" i="1" u="sng">
                <a:hlinkClick r:id="rId8"/>
              </a:rPr>
              <a:t>Sindbis</a:t>
            </a:r>
            <a:r>
              <a:rPr lang="en-CA" altLang="en-US" sz="2000" b="1" u="sng">
                <a:hlinkClick r:id="rId8"/>
              </a:rPr>
              <a:t> virus: Evidence that ticks are competent vectors</a:t>
            </a:r>
            <a:endParaRPr lang="en-CA" altLang="en-US" sz="2000" b="1" u="sng"/>
          </a:p>
          <a:p>
            <a:r>
              <a:rPr lang="en-CA" altLang="en-US" sz="2000" b="1" u="sng">
                <a:hlinkClick r:id="rId9"/>
              </a:rPr>
              <a:t>Estimating the effects of temperature on transmission of the human malaria parasite, </a:t>
            </a:r>
            <a:r>
              <a:rPr lang="en-CA" altLang="en-US" sz="2000" b="1" i="1" u="sng">
                <a:hlinkClick r:id="rId9"/>
              </a:rPr>
              <a:t>Plasmodium falciparum</a:t>
            </a:r>
            <a:endParaRPr lang="en-CA" altLang="en-US" sz="2000"/>
          </a:p>
          <a:p>
            <a:r>
              <a:rPr lang="en-CA" altLang="en-US" sz="2000" b="1" u="sng">
                <a:hlinkClick r:id="rId10"/>
              </a:rPr>
              <a:t>Future malaria environmental suitability in Africa is sensitive to hydrology</a:t>
            </a:r>
            <a:endParaRPr lang="en-CA" altLang="en-US" sz="2000" b="1" u="sng"/>
          </a:p>
          <a:p>
            <a:r>
              <a:rPr lang="en-CA" altLang="en-US" sz="2000" b="1" u="sng">
                <a:hlinkClick r:id="rId11"/>
              </a:rPr>
              <a:t>Evidence-practice gap analysis in the role of tick in brucellosis transmission: a scoping review</a:t>
            </a:r>
            <a:endParaRPr lang="en-CA" altLang="en-US" sz="2000" b="1" u="sng"/>
          </a:p>
          <a:p>
            <a:r>
              <a:rPr lang="en-CA" altLang="en-US" sz="2000" b="1" u="sng">
                <a:hlinkClick r:id="rId12"/>
              </a:rPr>
              <a:t>Outbreak of Natural Severe Fever with Thrombocytopenia Syndrome Virus Infection in Farmed Minks, China</a:t>
            </a:r>
            <a:endParaRPr lang="en-CA" altLang="en-US" sz="2000"/>
          </a:p>
          <a:p>
            <a:r>
              <a:rPr lang="en-CA" altLang="en-US" sz="2000" b="1" u="sng">
                <a:hlinkClick r:id="rId13"/>
              </a:rPr>
              <a:t>Nine-year seroepidemiological study of severe fever with thrombocytopenia syndrome virus infection in feral horses in Cape Toi, Japan</a:t>
            </a:r>
            <a:endParaRPr lang="en-CA" altLang="en-US" sz="2000"/>
          </a:p>
          <a:p>
            <a:endParaRPr lang="en-CA" altLang="en-US" sz="1600"/>
          </a:p>
          <a:p>
            <a:endParaRPr lang="en-CA" altLang="en-US"/>
          </a:p>
          <a:p>
            <a:endParaRPr lang="en-CA" altLang="en-US"/>
          </a:p>
          <a:p>
            <a:endParaRPr lang="en-CA" altLang="en-US" sz="1400">
              <a:ea typeface="Calibri" panose="020F0502020204030204" pitchFamily="34" charset="0"/>
              <a:cs typeface="Times New Roman" panose="02020603050405020304" pitchFamily="18" charset="0"/>
            </a:endParaRPr>
          </a:p>
        </p:txBody>
      </p:sp>
      <p:sp>
        <p:nvSpPr>
          <p:cNvPr id="36868" name="Slide Number Placeholder 4">
            <a:extLst>
              <a:ext uri="{FF2B5EF4-FFF2-40B4-BE49-F238E27FC236}">
                <a16:creationId xmlns:a16="http://schemas.microsoft.com/office/drawing/2014/main" id="{8F99A588-D5D0-463D-FD94-4B658F650DA7}"/>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AC88A8C-275D-43FF-97E4-2F591B2B558B}" type="slidenum">
              <a:rPr lang="en-US" altLang="en-US" sz="1200">
                <a:solidFill>
                  <a:srgbClr val="898989"/>
                </a:solidFill>
              </a:rPr>
              <a:pPr>
                <a:lnSpc>
                  <a:spcPct val="100000"/>
                </a:lnSpc>
                <a:spcBef>
                  <a:spcPct val="0"/>
                </a:spcBef>
                <a:buFontTx/>
                <a:buNone/>
              </a:pPr>
              <a:t>12</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863378-D46D-067E-E874-68C4335D7FD8}"/>
              </a:ext>
            </a:extLst>
          </p:cNvPr>
          <p:cNvSpPr>
            <a:spLocks noGrp="1"/>
          </p:cNvSpPr>
          <p:nvPr>
            <p:ph type="title"/>
          </p:nvPr>
        </p:nvSpPr>
        <p:spPr>
          <a:xfrm>
            <a:off x="304800" y="23813"/>
            <a:ext cx="10515600" cy="1325562"/>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E15EE52E-3B6D-D3CD-722D-A1DCB2FD6BA9}"/>
              </a:ext>
            </a:extLst>
          </p:cNvPr>
          <p:cNvSpPr>
            <a:spLocks noGrp="1"/>
          </p:cNvSpPr>
          <p:nvPr>
            <p:ph sz="half" idx="1"/>
          </p:nvPr>
        </p:nvSpPr>
        <p:spPr>
          <a:xfrm>
            <a:off x="647700" y="965200"/>
            <a:ext cx="6165850" cy="5892800"/>
          </a:xfrm>
        </p:spPr>
        <p:txBody>
          <a:bodyPr/>
          <a:lstStyle/>
          <a:p>
            <a:pPr marL="0" indent="0">
              <a:buFont typeface="Arial" panose="020B0604020202020204" pitchFamily="34" charset="0"/>
              <a:buNone/>
              <a:defRPr/>
            </a:pPr>
            <a:r>
              <a:rPr lang="en-CA" altLang="en-US" b="1" dirty="0"/>
              <a:t>Netherlands</a:t>
            </a:r>
          </a:p>
          <a:p>
            <a:pPr>
              <a:defRPr/>
            </a:pPr>
            <a:r>
              <a:rPr lang="en-CA" altLang="en-US" dirty="0"/>
              <a:t>First reported Sept 5, 2023</a:t>
            </a:r>
          </a:p>
          <a:p>
            <a:pPr>
              <a:defRPr/>
            </a:pPr>
            <a:r>
              <a:rPr lang="en-CA" altLang="en-US" dirty="0"/>
              <a:t>Most </a:t>
            </a:r>
            <a:r>
              <a:rPr lang="en-CA" altLang="en-US" dirty="0">
                <a:hlinkClick r:id="rId3"/>
              </a:rPr>
              <a:t>recent reports</a:t>
            </a:r>
            <a:endParaRPr lang="en-CA" altLang="en-US" dirty="0"/>
          </a:p>
          <a:p>
            <a:pPr lvl="1">
              <a:defRPr/>
            </a:pPr>
            <a:r>
              <a:rPr lang="en-CA" altLang="en-US" b="1" dirty="0"/>
              <a:t>PCR BTV-3 positives – (4463 Decreased? 5355)</a:t>
            </a:r>
          </a:p>
          <a:p>
            <a:pPr lvl="1">
              <a:defRPr/>
            </a:pPr>
            <a:r>
              <a:rPr lang="en-CA" altLang="en-US" b="1" dirty="0"/>
              <a:t>Clinically positive - 1563 (no PCR)</a:t>
            </a:r>
          </a:p>
          <a:p>
            <a:pPr>
              <a:defRPr/>
            </a:pPr>
            <a:r>
              <a:rPr lang="en-CA" altLang="en-US" dirty="0"/>
              <a:t>Cases in cattle and sheep</a:t>
            </a:r>
          </a:p>
          <a:p>
            <a:pPr>
              <a:defRPr/>
            </a:pPr>
            <a:r>
              <a:rPr lang="en-CA" altLang="en-US" dirty="0"/>
              <a:t>Rare case: 3.5 year old pregnant </a:t>
            </a:r>
            <a:r>
              <a:rPr lang="en-CA" altLang="en-US" dirty="0">
                <a:hlinkClick r:id="rId4"/>
              </a:rPr>
              <a:t>dog</a:t>
            </a:r>
            <a:r>
              <a:rPr lang="en-CA" altLang="en-US" dirty="0"/>
              <a:t> also tested positive</a:t>
            </a:r>
          </a:p>
          <a:p>
            <a:pPr>
              <a:defRPr/>
            </a:pPr>
            <a:r>
              <a:rPr lang="en-CA" altLang="en-US" dirty="0"/>
              <a:t>Some cases in lamas/alpacas</a:t>
            </a:r>
          </a:p>
          <a:p>
            <a:pPr>
              <a:defRPr/>
            </a:pPr>
            <a:r>
              <a:rPr lang="en-CA" altLang="en-US" b="1" dirty="0"/>
              <a:t>Two vaccines for BTV-3 now available</a:t>
            </a:r>
          </a:p>
          <a:p>
            <a:pPr lvl="1">
              <a:defRPr/>
            </a:pPr>
            <a:r>
              <a:rPr lang="en-CA" altLang="en-US" dirty="0">
                <a:hlinkClick r:id="rId5"/>
              </a:rPr>
              <a:t>Spanish</a:t>
            </a:r>
            <a:r>
              <a:rPr lang="en-CA" altLang="en-US" dirty="0"/>
              <a:t> and </a:t>
            </a:r>
            <a:r>
              <a:rPr lang="en-CA" altLang="en-US" dirty="0">
                <a:hlinkClick r:id="rId6"/>
              </a:rPr>
              <a:t>German</a:t>
            </a:r>
            <a:endParaRPr lang="en-CA" altLang="en-US" dirty="0"/>
          </a:p>
          <a:p>
            <a:pPr>
              <a:defRPr/>
            </a:pPr>
            <a:endParaRPr lang="en-CA" altLang="en-US" dirty="0"/>
          </a:p>
          <a:p>
            <a:pPr>
              <a:defRPr/>
            </a:pPr>
            <a:endParaRPr lang="en-CA" altLang="en-US" dirty="0"/>
          </a:p>
          <a:p>
            <a:pPr lvl="1">
              <a:defRPr/>
            </a:pPr>
            <a:endParaRPr lang="en-CA" altLang="en-US" dirty="0"/>
          </a:p>
        </p:txBody>
      </p:sp>
      <p:pic>
        <p:nvPicPr>
          <p:cNvPr id="16388" name="Picture 1">
            <a:extLst>
              <a:ext uri="{FF2B5EF4-FFF2-40B4-BE49-F238E27FC236}">
                <a16:creationId xmlns:a16="http://schemas.microsoft.com/office/drawing/2014/main" id="{DBC526A9-CF01-20C1-5B29-36860F82AF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6450" y="257175"/>
            <a:ext cx="445135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64CAA-69B8-98D5-2C2F-411C8ADDC888}"/>
              </a:ext>
            </a:extLst>
          </p:cNvPr>
          <p:cNvSpPr>
            <a:spLocks noGrp="1"/>
          </p:cNvSpPr>
          <p:nvPr>
            <p:ph type="title"/>
          </p:nvPr>
        </p:nvSpPr>
        <p:spPr>
          <a:xfrm>
            <a:off x="487363" y="0"/>
            <a:ext cx="10515600" cy="1325563"/>
          </a:xfrm>
        </p:spPr>
        <p:txBody>
          <a:bodyPr/>
          <a:lstStyle/>
          <a:p>
            <a:pPr>
              <a:defRPr/>
            </a:pPr>
            <a:r>
              <a:rPr lang="en-US" sz="3200" dirty="0"/>
              <a:t>Bluetongue virus (BTV-3) in Europe</a:t>
            </a:r>
            <a:endParaRPr lang="en-CA" sz="3200" dirty="0"/>
          </a:p>
        </p:txBody>
      </p:sp>
      <p:sp>
        <p:nvSpPr>
          <p:cNvPr id="6" name="Content Placeholder 9">
            <a:extLst>
              <a:ext uri="{FF2B5EF4-FFF2-40B4-BE49-F238E27FC236}">
                <a16:creationId xmlns:a16="http://schemas.microsoft.com/office/drawing/2014/main" id="{09CA1C85-086D-9836-6ABB-BB264569015D}"/>
              </a:ext>
            </a:extLst>
          </p:cNvPr>
          <p:cNvSpPr>
            <a:spLocks noGrp="1"/>
          </p:cNvSpPr>
          <p:nvPr>
            <p:ph sz="half" idx="1"/>
          </p:nvPr>
        </p:nvSpPr>
        <p:spPr>
          <a:xfrm>
            <a:off x="6654800" y="1087438"/>
            <a:ext cx="5380038" cy="5186362"/>
          </a:xfrm>
        </p:spPr>
        <p:txBody>
          <a:bodyPr/>
          <a:lstStyle/>
          <a:p>
            <a:pPr marL="0" indent="0">
              <a:buFont typeface="Arial" panose="020B0604020202020204" pitchFamily="34" charset="0"/>
              <a:buNone/>
              <a:defRPr/>
            </a:pPr>
            <a:r>
              <a:rPr lang="en-CA" altLang="en-US" b="1" dirty="0">
                <a:hlinkClick r:id="rId3"/>
              </a:rPr>
              <a:t>UK</a:t>
            </a:r>
            <a:endParaRPr lang="en-CA" altLang="en-US" dirty="0"/>
          </a:p>
          <a:p>
            <a:pPr>
              <a:defRPr/>
            </a:pPr>
            <a:r>
              <a:rPr lang="en-CA" altLang="en-US" dirty="0"/>
              <a:t>Nov 10, 2023 cases of BTV serotype 3 in cattle in </a:t>
            </a:r>
            <a:r>
              <a:rPr lang="en-CA" altLang="en-US" dirty="0">
                <a:hlinkClick r:id="rId3"/>
              </a:rPr>
              <a:t>Kent</a:t>
            </a:r>
            <a:endParaRPr lang="en-CA" altLang="en-US" dirty="0"/>
          </a:p>
          <a:p>
            <a:pPr>
              <a:defRPr/>
            </a:pPr>
            <a:r>
              <a:rPr lang="en-US" altLang="en-US" dirty="0"/>
              <a:t>As of March 1, </a:t>
            </a:r>
            <a:r>
              <a:rPr lang="en-CA" altLang="en-US" dirty="0"/>
              <a:t>t</a:t>
            </a:r>
            <a:r>
              <a:rPr lang="en-CA" dirty="0"/>
              <a:t>here have been 123 confirmed cases of BTV in </a:t>
            </a:r>
            <a:r>
              <a:rPr lang="en-CA" dirty="0">
                <a:hlinkClick r:id="rId4"/>
              </a:rPr>
              <a:t>England</a:t>
            </a:r>
            <a:r>
              <a:rPr lang="en-CA" dirty="0"/>
              <a:t> on 73 premises in 4 counties</a:t>
            </a:r>
          </a:p>
          <a:p>
            <a:pPr lvl="1">
              <a:defRPr/>
            </a:pPr>
            <a:r>
              <a:rPr lang="en-CA" dirty="0"/>
              <a:t>116 cases in cattle, 7 cases in sheep </a:t>
            </a:r>
          </a:p>
          <a:p>
            <a:pPr lvl="1">
              <a:defRPr/>
            </a:pPr>
            <a:r>
              <a:rPr lang="en-CA" dirty="0"/>
              <a:t>BTV serotype-3 has been found in Kent, Suffolk, Norfolk</a:t>
            </a:r>
          </a:p>
          <a:p>
            <a:pPr>
              <a:defRPr/>
            </a:pPr>
            <a:r>
              <a:rPr lang="en-CA" b="1" dirty="0"/>
              <a:t>No additional reports over the last 3 months in WOAH, </a:t>
            </a:r>
          </a:p>
          <a:p>
            <a:pPr marL="0" indent="0">
              <a:buFont typeface="Arial" panose="020B0604020202020204" pitchFamily="34" charset="0"/>
              <a:buNone/>
              <a:defRPr/>
            </a:pPr>
            <a:endParaRPr lang="en-CA" altLang="en-US" dirty="0"/>
          </a:p>
        </p:txBody>
      </p:sp>
      <p:sp>
        <p:nvSpPr>
          <p:cNvPr id="18436" name="Rectangle 2">
            <a:extLst>
              <a:ext uri="{FF2B5EF4-FFF2-40B4-BE49-F238E27FC236}">
                <a16:creationId xmlns:a16="http://schemas.microsoft.com/office/drawing/2014/main" id="{B3D28767-3EC5-0132-A3E4-4DFEDA82C6E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CA364D21-8566-6A86-506F-5273DBAEC3BF}"/>
              </a:ext>
            </a:extLst>
          </p:cNvPr>
          <p:cNvSpPr>
            <a:spLocks noGrp="1"/>
          </p:cNvSpPr>
          <p:nvPr>
            <p:ph sz="half" idx="1"/>
          </p:nvPr>
        </p:nvSpPr>
        <p:spPr>
          <a:xfrm>
            <a:off x="660400" y="1087438"/>
            <a:ext cx="5994400" cy="5205412"/>
          </a:xfrm>
        </p:spPr>
        <p:txBody>
          <a:bodyPr/>
          <a:lstStyle/>
          <a:p>
            <a:pPr marL="0" indent="0">
              <a:buFont typeface="Arial" panose="020B0604020202020204" pitchFamily="34" charset="0"/>
              <a:buNone/>
              <a:defRPr/>
            </a:pPr>
            <a:r>
              <a:rPr lang="en-CA" altLang="en-US" b="1" dirty="0">
                <a:hlinkClick r:id="rId5"/>
              </a:rPr>
              <a:t>Belgium</a:t>
            </a:r>
            <a:endParaRPr lang="en-CA" altLang="en-US" dirty="0"/>
          </a:p>
          <a:p>
            <a:pPr>
              <a:defRPr/>
            </a:pPr>
            <a:r>
              <a:rPr lang="en-CA" altLang="en-US" dirty="0"/>
              <a:t>October 10, 2023 case of BTV serotype 3 in sheep in </a:t>
            </a:r>
            <a:r>
              <a:rPr lang="en-CA" altLang="en-US" dirty="0" err="1">
                <a:hlinkClick r:id="rId5"/>
              </a:rPr>
              <a:t>Merksplas</a:t>
            </a:r>
            <a:endParaRPr lang="en-CA" altLang="en-US" dirty="0"/>
          </a:p>
          <a:p>
            <a:pPr>
              <a:defRPr/>
            </a:pPr>
            <a:r>
              <a:rPr lang="en-CA" altLang="en-US" dirty="0"/>
              <a:t>No additional cases reported to WOAH, but a total of </a:t>
            </a:r>
            <a:r>
              <a:rPr lang="en-CA" altLang="en-US" b="1" dirty="0"/>
              <a:t>8</a:t>
            </a:r>
            <a:r>
              <a:rPr lang="en-CA" altLang="en-US" dirty="0"/>
              <a:t> on </a:t>
            </a:r>
            <a:r>
              <a:rPr lang="en-CA" altLang="en-US" dirty="0">
                <a:hlinkClick r:id="rId6"/>
              </a:rPr>
              <a:t>dashboard</a:t>
            </a:r>
            <a:endParaRPr lang="en-CA" altLang="en-US" dirty="0"/>
          </a:p>
          <a:p>
            <a:pPr>
              <a:defRPr/>
            </a:pPr>
            <a:r>
              <a:rPr lang="en-CA" altLang="en-US" b="1" dirty="0"/>
              <a:t>1 additional case in late April 2024</a:t>
            </a:r>
          </a:p>
          <a:p>
            <a:pPr marL="0" indent="0">
              <a:buFont typeface="Arial" panose="020B0604020202020204" pitchFamily="34" charset="0"/>
              <a:buNone/>
              <a:defRPr/>
            </a:pPr>
            <a:r>
              <a:rPr lang="en-CA" altLang="en-US" b="1" dirty="0">
                <a:hlinkClick r:id="rId7"/>
              </a:rPr>
              <a:t>Germany</a:t>
            </a:r>
            <a:endParaRPr lang="en-CA" altLang="en-US" b="1" dirty="0"/>
          </a:p>
          <a:p>
            <a:pPr>
              <a:defRPr/>
            </a:pPr>
            <a:r>
              <a:rPr lang="en-CA" altLang="en-US" dirty="0"/>
              <a:t>Oct 13, 2023 cases of BTV serotype 3 in </a:t>
            </a:r>
            <a:r>
              <a:rPr lang="en-CA" altLang="en-US" dirty="0">
                <a:hlinkClick r:id="rId8"/>
              </a:rPr>
              <a:t>Kleve</a:t>
            </a:r>
            <a:endParaRPr lang="en-CA" altLang="en-US" dirty="0"/>
          </a:p>
          <a:p>
            <a:pPr>
              <a:defRPr/>
            </a:pPr>
            <a:r>
              <a:rPr lang="en-CA" altLang="en-US" dirty="0"/>
              <a:t>Cases in both cattle and sheep</a:t>
            </a:r>
          </a:p>
          <a:p>
            <a:pPr>
              <a:defRPr/>
            </a:pPr>
            <a:r>
              <a:rPr lang="en-CA" altLang="en-US" b="1" dirty="0"/>
              <a:t>As of June 5th, 33 outbreaks reported to WOAH, RA mentions 56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AD70D-68F5-1592-0C66-26EC6DC0858E}"/>
              </a:ext>
            </a:extLst>
          </p:cNvPr>
          <p:cNvSpPr>
            <a:spLocks noGrp="1"/>
          </p:cNvSpPr>
          <p:nvPr>
            <p:ph type="title"/>
          </p:nvPr>
        </p:nvSpPr>
        <p:spPr>
          <a:xfrm>
            <a:off x="449263" y="-14288"/>
            <a:ext cx="6180137" cy="1325563"/>
          </a:xfrm>
        </p:spPr>
        <p:txBody>
          <a:bodyPr/>
          <a:lstStyle/>
          <a:p>
            <a:pPr>
              <a:defRPr/>
            </a:pPr>
            <a:r>
              <a:rPr lang="en-US" sz="3200" dirty="0"/>
              <a:t>Bluetongue virus UK Risk Assessment (BTV-3 &amp; BTV-8)</a:t>
            </a:r>
            <a:endParaRPr lang="en-CA" sz="3200" dirty="0"/>
          </a:p>
        </p:txBody>
      </p:sp>
      <p:sp>
        <p:nvSpPr>
          <p:cNvPr id="20483" name="Rectangle 2">
            <a:extLst>
              <a:ext uri="{FF2B5EF4-FFF2-40B4-BE49-F238E27FC236}">
                <a16:creationId xmlns:a16="http://schemas.microsoft.com/office/drawing/2014/main" id="{7BBFC8F6-73D1-284E-343F-F612B0A0FD95}"/>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0484" name="Picture 2">
            <a:extLst>
              <a:ext uri="{FF2B5EF4-FFF2-40B4-BE49-F238E27FC236}">
                <a16:creationId xmlns:a16="http://schemas.microsoft.com/office/drawing/2014/main" id="{67B21F80-F4D7-EB77-3585-0DFAB90A5F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82613"/>
            <a:ext cx="62103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09BA0A9E-6425-D3E8-30F3-F9C40D2FBA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714750"/>
            <a:ext cx="6210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A2BF946-4F5F-8CFF-CC5A-09424C6EE994}"/>
              </a:ext>
            </a:extLst>
          </p:cNvPr>
          <p:cNvSpPr/>
          <p:nvPr/>
        </p:nvSpPr>
        <p:spPr>
          <a:xfrm>
            <a:off x="360363" y="1190625"/>
            <a:ext cx="5354637" cy="5632450"/>
          </a:xfrm>
          <a:prstGeom prst="rect">
            <a:avLst/>
          </a:prstGeom>
        </p:spPr>
        <p:txBody>
          <a:bodyPr>
            <a:spAutoFit/>
          </a:bodyPr>
          <a:lstStyle/>
          <a:p>
            <a:pPr marL="285750" indent="-285750">
              <a:buFont typeface="Arial" panose="020B0604020202020204" pitchFamily="34" charset="0"/>
              <a:buChar char="•"/>
              <a:defRPr/>
            </a:pPr>
            <a:r>
              <a:rPr lang="en-US" sz="2000" dirty="0">
                <a:ea typeface="Calibri" panose="020F0502020204030204" pitchFamily="34" charset="0"/>
              </a:rPr>
              <a:t>There is a </a:t>
            </a:r>
            <a:r>
              <a:rPr lang="en-US" sz="2000" b="1" u="sng" dirty="0">
                <a:ea typeface="Calibri" panose="020F0502020204030204" pitchFamily="34" charset="0"/>
              </a:rPr>
              <a:t>very high </a:t>
            </a:r>
            <a:r>
              <a:rPr lang="en-US" sz="2000" dirty="0">
                <a:ea typeface="Calibri" panose="020F0502020204030204" pitchFamily="34" charset="0"/>
              </a:rPr>
              <a:t>probability of a new introduction of BTV-3 into livestock in Great Britain through infected biting midges being blown over from northern Europe</a:t>
            </a:r>
          </a:p>
          <a:p>
            <a:pPr>
              <a:defRPr/>
            </a:pPr>
            <a:endParaRPr lang="en-US" sz="2000" dirty="0"/>
          </a:p>
          <a:p>
            <a:pPr marL="285750" indent="-285750">
              <a:buFont typeface="Arial" panose="020B0604020202020204" pitchFamily="34" charset="0"/>
              <a:buChar char="•"/>
              <a:defRPr/>
            </a:pPr>
            <a:r>
              <a:rPr lang="en-US" sz="2000" b="1" u="sng" dirty="0">
                <a:ea typeface="Calibri" panose="020F0502020204030204" pitchFamily="34" charset="0"/>
              </a:rPr>
              <a:t>Medium</a:t>
            </a:r>
            <a:r>
              <a:rPr lang="en-US" sz="2000" dirty="0">
                <a:ea typeface="Calibri" panose="020F0502020204030204" pitchFamily="34" charset="0"/>
              </a:rPr>
              <a:t> probability for BTV-8 through windborne incursion</a:t>
            </a:r>
          </a:p>
          <a:p>
            <a:pPr>
              <a:defRPr/>
            </a:pPr>
            <a:endParaRPr lang="en-US" sz="2000" dirty="0">
              <a:ea typeface="Calibri" panose="020F0502020204030204" pitchFamily="34" charset="0"/>
            </a:endParaRPr>
          </a:p>
          <a:p>
            <a:pPr marL="285750" indent="-285750">
              <a:buFont typeface="Arial" panose="020B0604020202020204" pitchFamily="34" charset="0"/>
              <a:buChar char="•"/>
              <a:defRPr/>
            </a:pPr>
            <a:r>
              <a:rPr lang="en-US" sz="2000" b="1" u="sng" dirty="0">
                <a:ea typeface="Calibri" panose="020F0502020204030204" pitchFamily="34" charset="0"/>
              </a:rPr>
              <a:t>Very low </a:t>
            </a:r>
            <a:r>
              <a:rPr lang="en-US" sz="2000" dirty="0">
                <a:ea typeface="Calibri" panose="020F0502020204030204" pitchFamily="34" charset="0"/>
              </a:rPr>
              <a:t>probability of overwintering of BTV-3 in livestock and in culicoidies – however uncertainty in culicoides is high</a:t>
            </a:r>
          </a:p>
          <a:p>
            <a:pPr marL="285750" indent="-285750">
              <a:buFont typeface="Arial" panose="020B0604020202020204" pitchFamily="34" charset="0"/>
              <a:buChar char="•"/>
              <a:defRPr/>
            </a:pPr>
            <a:endParaRPr lang="en-US" sz="2000" dirty="0">
              <a:ea typeface="Calibri" panose="020F0502020204030204" pitchFamily="34" charset="0"/>
            </a:endParaRPr>
          </a:p>
          <a:p>
            <a:pPr marL="285750" indent="-285750">
              <a:buFont typeface="Arial" panose="020B0604020202020204" pitchFamily="34" charset="0"/>
              <a:buChar char="•"/>
              <a:defRPr/>
            </a:pPr>
            <a:r>
              <a:rPr lang="en-US" sz="2000" b="1" u="sng" dirty="0">
                <a:ea typeface="Calibri" panose="020F0502020204030204" pitchFamily="34" charset="0"/>
              </a:rPr>
              <a:t>Very low </a:t>
            </a:r>
            <a:r>
              <a:rPr lang="en-US" sz="2000" dirty="0">
                <a:ea typeface="Calibri" panose="020F0502020204030204" pitchFamily="34" charset="0"/>
              </a:rPr>
              <a:t>probability from imported live animals</a:t>
            </a:r>
          </a:p>
          <a:p>
            <a:pPr marL="285750" indent="-285750">
              <a:buFont typeface="Arial" panose="020B0604020202020204" pitchFamily="34" charset="0"/>
              <a:buChar char="•"/>
              <a:defRPr/>
            </a:pPr>
            <a:endParaRPr lang="en-US" sz="2000" dirty="0">
              <a:ea typeface="Calibri" panose="020F0502020204030204" pitchFamily="34" charset="0"/>
            </a:endParaRPr>
          </a:p>
          <a:p>
            <a:pPr marL="285750" indent="-285750">
              <a:buFont typeface="Arial" panose="020B0604020202020204" pitchFamily="34" charset="0"/>
              <a:buChar char="•"/>
              <a:defRPr/>
            </a:pPr>
            <a:r>
              <a:rPr lang="en-CA" sz="2000" dirty="0">
                <a:hlinkClick r:id="rId5"/>
              </a:rPr>
              <a:t>Risk assessment for bluetongue virus (BTV-3 and BTV-8): Risk assessment of entry into Great Britain (publishing.service.gov.uk)</a:t>
            </a:r>
            <a:endParaRPr lang="en-US" sz="2000" dirty="0">
              <a:ea typeface="Calibri" panose="020F050202020403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C84C01-D227-47DF-39CC-05772D93762E}"/>
              </a:ext>
            </a:extLst>
          </p:cNvPr>
          <p:cNvSpPr>
            <a:spLocks noGrp="1"/>
          </p:cNvSpPr>
          <p:nvPr>
            <p:ph type="body" sz="quarter" idx="13"/>
          </p:nvPr>
        </p:nvSpPr>
        <p:spPr>
          <a:xfrm>
            <a:off x="838200" y="609600"/>
            <a:ext cx="5089525" cy="5462588"/>
          </a:xfrm>
        </p:spPr>
        <p:txBody>
          <a:bodyPr/>
          <a:lstStyle/>
          <a:p>
            <a:pPr marL="0" indent="0">
              <a:buFont typeface="Arial" panose="020B0604020202020204" pitchFamily="34" charset="0"/>
              <a:buNone/>
              <a:defRPr/>
            </a:pPr>
            <a:r>
              <a:rPr lang="en-CA" sz="3200" b="1" dirty="0"/>
              <a:t>Schmallenberg virus in UK</a:t>
            </a:r>
          </a:p>
          <a:p>
            <a:pPr>
              <a:defRPr/>
            </a:pPr>
            <a:r>
              <a:rPr lang="en-US" dirty="0"/>
              <a:t>March 2024</a:t>
            </a:r>
          </a:p>
          <a:p>
            <a:pPr>
              <a:defRPr/>
            </a:pPr>
            <a:r>
              <a:rPr lang="en-US" dirty="0"/>
              <a:t>Affected farms in </a:t>
            </a:r>
            <a:r>
              <a:rPr lang="en-US" u="sng" dirty="0">
                <a:hlinkClick r:id="rId3"/>
              </a:rPr>
              <a:t>Somerset</a:t>
            </a:r>
            <a:endParaRPr lang="en-US" dirty="0"/>
          </a:p>
          <a:p>
            <a:pPr>
              <a:defRPr/>
            </a:pPr>
            <a:r>
              <a:rPr lang="en-US" dirty="0"/>
              <a:t>High number of cases across the south-west belt of England, from Devon and Somerset through to Herefordshire and Gloucestershire, with </a:t>
            </a:r>
          </a:p>
          <a:p>
            <a:pPr>
              <a:defRPr/>
            </a:pPr>
            <a:r>
              <a:rPr lang="en-US" dirty="0"/>
              <a:t>Some farmers reporting 40% of their flock infected</a:t>
            </a:r>
          </a:p>
        </p:txBody>
      </p:sp>
      <p:sp>
        <p:nvSpPr>
          <p:cNvPr id="22531" name="Slide Number Placeholder 3">
            <a:extLst>
              <a:ext uri="{FF2B5EF4-FFF2-40B4-BE49-F238E27FC236}">
                <a16:creationId xmlns:a16="http://schemas.microsoft.com/office/drawing/2014/main" id="{5126B0D8-3798-DC28-82C8-CC906D9824F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1B306FB-D0A0-49B8-A19B-691D3EDC1E22}" type="slidenum">
              <a:rPr lang="en-US" altLang="en-US" sz="1200">
                <a:solidFill>
                  <a:srgbClr val="898989"/>
                </a:solidFill>
              </a:rPr>
              <a:pPr>
                <a:lnSpc>
                  <a:spcPct val="100000"/>
                </a:lnSpc>
                <a:spcBef>
                  <a:spcPct val="0"/>
                </a:spcBef>
                <a:buFontTx/>
                <a:buNone/>
              </a:pPr>
              <a:t>5</a:t>
            </a:fld>
            <a:endParaRPr lang="en-US" altLang="en-US" sz="1200">
              <a:solidFill>
                <a:srgbClr val="898989"/>
              </a:solidFill>
            </a:endParaRPr>
          </a:p>
        </p:txBody>
      </p:sp>
      <p:sp>
        <p:nvSpPr>
          <p:cNvPr id="5" name="Text Placeholder 2">
            <a:extLst>
              <a:ext uri="{FF2B5EF4-FFF2-40B4-BE49-F238E27FC236}">
                <a16:creationId xmlns:a16="http://schemas.microsoft.com/office/drawing/2014/main" id="{0535B75C-9EB4-844C-8C30-7CC202B5055C}"/>
              </a:ext>
            </a:extLst>
          </p:cNvPr>
          <p:cNvSpPr txBox="1">
            <a:spLocks/>
          </p:cNvSpPr>
          <p:nvPr/>
        </p:nvSpPr>
        <p:spPr bwMode="auto">
          <a:xfrm>
            <a:off x="6096000" y="609600"/>
            <a:ext cx="5851525" cy="542131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sz="3200" b="1" dirty="0"/>
              <a:t>Q fever in the Netherlands</a:t>
            </a:r>
          </a:p>
          <a:p>
            <a:pPr>
              <a:defRPr/>
            </a:pPr>
            <a:r>
              <a:rPr lang="en-US" dirty="0"/>
              <a:t>April 2024</a:t>
            </a:r>
          </a:p>
          <a:p>
            <a:pPr>
              <a:defRPr/>
            </a:pPr>
            <a:r>
              <a:rPr lang="en-US" dirty="0"/>
              <a:t>Reported on a farm in </a:t>
            </a:r>
            <a:r>
              <a:rPr lang="en-US" u="sng" dirty="0">
                <a:hlinkClick r:id="rId4"/>
              </a:rPr>
              <a:t>Gelderland</a:t>
            </a:r>
            <a:endParaRPr lang="en-US" dirty="0"/>
          </a:p>
          <a:p>
            <a:pPr>
              <a:defRPr/>
            </a:pPr>
            <a:r>
              <a:rPr lang="en-US" dirty="0"/>
              <a:t>Re-emergence after ~eight years</a:t>
            </a:r>
          </a:p>
          <a:p>
            <a:pPr>
              <a:defRPr/>
            </a:pPr>
            <a:r>
              <a:rPr lang="en-US" dirty="0"/>
              <a:t>Bacteria identified in the sheep farm’s milk tank during regular checks</a:t>
            </a:r>
          </a:p>
          <a:p>
            <a:pPr>
              <a:defRPr/>
            </a:pPr>
            <a:r>
              <a:rPr lang="en-CA" dirty="0"/>
              <a:t>Other European countries (Bulgaria) have reported increases in both human/animal cases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ED47-E871-E6FA-9C8B-F4B56990B459}"/>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24579" name="Text Placeholder 2">
            <a:extLst>
              <a:ext uri="{FF2B5EF4-FFF2-40B4-BE49-F238E27FC236}">
                <a16:creationId xmlns:a16="http://schemas.microsoft.com/office/drawing/2014/main" id="{A87D8302-8E38-E76A-A4D8-0A0A67316CE4}"/>
              </a:ext>
            </a:extLst>
          </p:cNvPr>
          <p:cNvSpPr>
            <a:spLocks noGrp="1"/>
          </p:cNvSpPr>
          <p:nvPr>
            <p:ph type="body" sz="quarter" idx="13"/>
          </p:nvPr>
        </p:nvSpPr>
        <p:spPr>
          <a:xfrm>
            <a:off x="366713" y="1236663"/>
            <a:ext cx="6230937" cy="5514975"/>
          </a:xfrm>
        </p:spPr>
        <p:txBody>
          <a:bodyPr/>
          <a:lstStyle/>
          <a:p>
            <a:r>
              <a:rPr lang="en-US" altLang="en-US" i="1"/>
              <a:t>Theileria orientalis </a:t>
            </a:r>
            <a:r>
              <a:rPr lang="en-US" altLang="en-US"/>
              <a:t>(ikeda) has been detected in several counties in </a:t>
            </a:r>
            <a:r>
              <a:rPr lang="en-US" altLang="en-US" u="sng">
                <a:hlinkClick r:id="rId3"/>
              </a:rPr>
              <a:t>Missouri</a:t>
            </a:r>
            <a:endParaRPr lang="en-US" altLang="en-US"/>
          </a:p>
          <a:p>
            <a:pPr lvl="1"/>
            <a:r>
              <a:rPr lang="en-US" altLang="en-US"/>
              <a:t>9th state to report the parasite</a:t>
            </a:r>
          </a:p>
          <a:p>
            <a:pPr lvl="1"/>
            <a:r>
              <a:rPr lang="en-US" altLang="en-US"/>
              <a:t>other states: Virginia, West Virginia, Tennessee, North Carolina, Pennsylvania, Kentucky, Kansas, and New York</a:t>
            </a:r>
          </a:p>
          <a:p>
            <a:r>
              <a:rPr lang="en-US" altLang="en-US" u="sng">
                <a:hlinkClick r:id="rId4"/>
              </a:rPr>
              <a:t>Illinois</a:t>
            </a:r>
            <a:r>
              <a:rPr lang="en-US" altLang="en-US"/>
              <a:t> – Morgan county has reported the ALHT</a:t>
            </a:r>
          </a:p>
          <a:p>
            <a:pPr lvl="1"/>
            <a:r>
              <a:rPr lang="en-US" altLang="en-US"/>
              <a:t>20th state to report the tick</a:t>
            </a:r>
          </a:p>
          <a:p>
            <a:r>
              <a:rPr lang="en-US" altLang="en-US"/>
              <a:t>Recent effort to fill in some surveillance gaps with a Tick Blitz around the summer solstice</a:t>
            </a:r>
            <a:endParaRPr lang="en-CA" altLang="en-US"/>
          </a:p>
          <a:p>
            <a:endParaRPr lang="en-CA" altLang="en-US" sz="2400"/>
          </a:p>
        </p:txBody>
      </p:sp>
      <p:sp>
        <p:nvSpPr>
          <p:cNvPr id="24580" name="Rectangle 2">
            <a:extLst>
              <a:ext uri="{FF2B5EF4-FFF2-40B4-BE49-F238E27FC236}">
                <a16:creationId xmlns:a16="http://schemas.microsoft.com/office/drawing/2014/main" id="{E02C4F66-3792-E680-C1EF-63F06121332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4581" name="Picture 5">
            <a:extLst>
              <a:ext uri="{FF2B5EF4-FFF2-40B4-BE49-F238E27FC236}">
                <a16:creationId xmlns:a16="http://schemas.microsoft.com/office/drawing/2014/main" id="{30A83C9D-7D8D-F396-E16A-FCDB13A6F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1328738"/>
            <a:ext cx="5026025" cy="440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TextBox 6">
            <a:extLst>
              <a:ext uri="{FF2B5EF4-FFF2-40B4-BE49-F238E27FC236}">
                <a16:creationId xmlns:a16="http://schemas.microsoft.com/office/drawing/2014/main" id="{F90CB1F8-7EC9-C2A9-F86E-37063CD6C184}"/>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Situation Report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C0DFDDE8-749D-65C3-B8F1-F133939213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1847850"/>
            <a:ext cx="4230688" cy="434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8F166B-A5BE-4ADA-D32C-E6822CC1C853}"/>
              </a:ext>
            </a:extLst>
          </p:cNvPr>
          <p:cNvSpPr>
            <a:spLocks noGrp="1"/>
          </p:cNvSpPr>
          <p:nvPr>
            <p:ph type="title"/>
          </p:nvPr>
        </p:nvSpPr>
        <p:spPr>
          <a:xfrm>
            <a:off x="136525" y="-87313"/>
            <a:ext cx="10515600" cy="1323976"/>
          </a:xfrm>
        </p:spPr>
        <p:txBody>
          <a:bodyPr/>
          <a:lstStyle/>
          <a:p>
            <a:pPr>
              <a:defRPr/>
            </a:pPr>
            <a:r>
              <a:rPr lang="en-US" sz="3200" dirty="0"/>
              <a:t>New World Screwworm in South America</a:t>
            </a:r>
            <a:endParaRPr lang="en-CA" sz="3200" dirty="0"/>
          </a:p>
        </p:txBody>
      </p:sp>
      <p:sp>
        <p:nvSpPr>
          <p:cNvPr id="26628" name="Text Placeholder 2">
            <a:extLst>
              <a:ext uri="{FF2B5EF4-FFF2-40B4-BE49-F238E27FC236}">
                <a16:creationId xmlns:a16="http://schemas.microsoft.com/office/drawing/2014/main" id="{9129B51D-4659-07E2-857E-85B23B5A897F}"/>
              </a:ext>
            </a:extLst>
          </p:cNvPr>
          <p:cNvSpPr>
            <a:spLocks noGrp="1"/>
          </p:cNvSpPr>
          <p:nvPr>
            <p:ph type="body" sz="quarter" idx="13"/>
          </p:nvPr>
        </p:nvSpPr>
        <p:spPr>
          <a:xfrm>
            <a:off x="320675" y="969963"/>
            <a:ext cx="7316788" cy="5513387"/>
          </a:xfrm>
        </p:spPr>
        <p:txBody>
          <a:bodyPr/>
          <a:lstStyle/>
          <a:p>
            <a:r>
              <a:rPr lang="en-US" altLang="en-US" sz="2400"/>
              <a:t>Parasitic fly larva - </a:t>
            </a:r>
            <a:r>
              <a:rPr lang="en-CA" altLang="en-US" sz="2400" i="1"/>
              <a:t>Cochliomyia hominivorax </a:t>
            </a:r>
            <a:r>
              <a:rPr lang="en-CA" altLang="en-US" sz="2400"/>
              <a:t>causing wound myiasis</a:t>
            </a:r>
            <a:endParaRPr lang="en-US" altLang="en-US" sz="2400"/>
          </a:p>
          <a:p>
            <a:r>
              <a:rPr lang="en-US" altLang="en-US" sz="2400"/>
              <a:t>February 2024 – </a:t>
            </a:r>
            <a:r>
              <a:rPr lang="en-US" altLang="en-US" sz="2400" u="sng">
                <a:hlinkClick r:id="rId4"/>
              </a:rPr>
              <a:t>Costa Rica</a:t>
            </a:r>
            <a:r>
              <a:rPr lang="en-US" altLang="en-US" sz="2400"/>
              <a:t> declared a sanitary emergency due to the presence and spread of new world screwworm; 203 cases have been treated in cattle, horses, pigs, sheep, goats and dogs </a:t>
            </a:r>
          </a:p>
          <a:p>
            <a:r>
              <a:rPr lang="en-US" altLang="en-US" sz="2400"/>
              <a:t>March 2024 – </a:t>
            </a:r>
            <a:r>
              <a:rPr lang="en-US" altLang="en-US" sz="2400">
                <a:hlinkClick r:id="rId5"/>
              </a:rPr>
              <a:t>Costa Rica </a:t>
            </a:r>
            <a:r>
              <a:rPr lang="en-US" altLang="en-US" sz="2400"/>
              <a:t>reported 1</a:t>
            </a:r>
            <a:r>
              <a:rPr lang="en-US" altLang="en-US" sz="2400" baseline="30000"/>
              <a:t>st</a:t>
            </a:r>
            <a:r>
              <a:rPr lang="en-US" altLang="en-US" sz="2400"/>
              <a:t> human case </a:t>
            </a:r>
          </a:p>
          <a:p>
            <a:pPr lvl="1"/>
            <a:r>
              <a:rPr lang="en-US" altLang="en-US" sz="2000"/>
              <a:t> </a:t>
            </a:r>
            <a:r>
              <a:rPr lang="en-US" altLang="en-US" sz="2000" b="1"/>
              <a:t>April  3 total human cases</a:t>
            </a:r>
            <a:endParaRPr lang="en-CA" altLang="en-US" sz="2000" b="1"/>
          </a:p>
          <a:p>
            <a:r>
              <a:rPr lang="en-US" altLang="en-US" sz="2400" b="1" u="sng">
                <a:hlinkClick r:id="rId6"/>
              </a:rPr>
              <a:t>Panama</a:t>
            </a:r>
            <a:r>
              <a:rPr lang="en-US" altLang="en-US" sz="2400" b="1"/>
              <a:t> has reported &gt;4,700 cases in cattle and 21 human cases so far this year</a:t>
            </a:r>
          </a:p>
          <a:p>
            <a:r>
              <a:rPr lang="en-US" altLang="en-US" sz="2400" b="1">
                <a:hlinkClick r:id="rId7"/>
              </a:rPr>
              <a:t>Nicaragua</a:t>
            </a:r>
            <a:r>
              <a:rPr lang="en-US" altLang="en-US" sz="2400" b="1"/>
              <a:t> declared an animal health alert in April 2024 – has reported </a:t>
            </a:r>
            <a:r>
              <a:rPr lang="en-CA" altLang="en-US" sz="2400" b="1"/>
              <a:t>&gt;55 cases of (41 cases in cattle, 8 in pigs, 4 in horses, and 2 in dogs), no human cases yet</a:t>
            </a:r>
          </a:p>
          <a:p>
            <a:r>
              <a:rPr lang="en-CA" altLang="en-US" sz="2400" b="1">
                <a:hlinkClick r:id="rId8"/>
              </a:rPr>
              <a:t>Mexico</a:t>
            </a:r>
            <a:r>
              <a:rPr lang="en-CA" altLang="en-US" sz="2400" b="1"/>
              <a:t> is on alert and has increased preventative measures</a:t>
            </a:r>
            <a:endParaRPr lang="en-CA" altLang="en-US" sz="2400"/>
          </a:p>
        </p:txBody>
      </p:sp>
      <p:sp>
        <p:nvSpPr>
          <p:cNvPr id="4" name="Slide Number Placeholder 3">
            <a:extLst>
              <a:ext uri="{FF2B5EF4-FFF2-40B4-BE49-F238E27FC236}">
                <a16:creationId xmlns:a16="http://schemas.microsoft.com/office/drawing/2014/main" id="{403BDA3A-A396-4196-1CC8-E2A344210BFE}"/>
              </a:ext>
            </a:extLst>
          </p:cNvPr>
          <p:cNvSpPr>
            <a:spLocks noGrp="1"/>
          </p:cNvSpPr>
          <p:nvPr>
            <p:ph type="sldNum" sz="quarter" idx="14"/>
          </p:nvPr>
        </p:nvSpPr>
        <p:spPr>
          <a:xfrm>
            <a:off x="10652125" y="969963"/>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9"/>
              </a:rPr>
              <a:t>k7576-1 : USDA ARS</a:t>
            </a:r>
            <a:endParaRPr lang="en-US" dirty="0">
              <a:solidFill>
                <a:schemeClr val="tx1">
                  <a:tint val="75000"/>
                </a:schemeClr>
              </a:solidFill>
              <a:latin typeface="+mn-lt"/>
            </a:endParaRPr>
          </a:p>
        </p:txBody>
      </p:sp>
      <p:sp>
        <p:nvSpPr>
          <p:cNvPr id="26630" name="Rectangle 2">
            <a:extLst>
              <a:ext uri="{FF2B5EF4-FFF2-40B4-BE49-F238E27FC236}">
                <a16:creationId xmlns:a16="http://schemas.microsoft.com/office/drawing/2014/main" id="{C645EED1-3F10-805A-7C8E-520A6C49A82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6631" name="Picture 2">
            <a:extLst>
              <a:ext uri="{FF2B5EF4-FFF2-40B4-BE49-F238E27FC236}">
                <a16:creationId xmlns:a16="http://schemas.microsoft.com/office/drawing/2014/main" id="{CC2466E2-D012-7DC8-1C09-768F4DE359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248900" y="1277938"/>
            <a:ext cx="1820863"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8896-E0AC-E155-99AC-9D173C1F4E99}"/>
              </a:ext>
            </a:extLst>
          </p:cNvPr>
          <p:cNvSpPr>
            <a:spLocks noGrp="1"/>
          </p:cNvSpPr>
          <p:nvPr>
            <p:ph type="title"/>
          </p:nvPr>
        </p:nvSpPr>
        <p:spPr>
          <a:xfrm>
            <a:off x="180975" y="-98425"/>
            <a:ext cx="10515600" cy="1325563"/>
          </a:xfrm>
        </p:spPr>
        <p:txBody>
          <a:bodyPr/>
          <a:lstStyle/>
          <a:p>
            <a:pPr>
              <a:defRPr/>
            </a:pPr>
            <a:r>
              <a:rPr lang="en-US" sz="3200" dirty="0"/>
              <a:t>Crimean Congo Hemorrhagic Fever</a:t>
            </a:r>
            <a:endParaRPr lang="en-CA" sz="3200" dirty="0"/>
          </a:p>
        </p:txBody>
      </p:sp>
      <p:sp>
        <p:nvSpPr>
          <p:cNvPr id="28675" name="Text Placeholder 2">
            <a:extLst>
              <a:ext uri="{FF2B5EF4-FFF2-40B4-BE49-F238E27FC236}">
                <a16:creationId xmlns:a16="http://schemas.microsoft.com/office/drawing/2014/main" id="{40FAF6A2-ED80-4738-3186-DE0EE7944940}"/>
              </a:ext>
            </a:extLst>
          </p:cNvPr>
          <p:cNvSpPr>
            <a:spLocks noGrp="1"/>
          </p:cNvSpPr>
          <p:nvPr>
            <p:ph type="body" sz="quarter" idx="13"/>
          </p:nvPr>
        </p:nvSpPr>
        <p:spPr>
          <a:xfrm>
            <a:off x="295275" y="862013"/>
            <a:ext cx="7651750" cy="2786062"/>
          </a:xfrm>
        </p:spPr>
        <p:txBody>
          <a:bodyPr/>
          <a:lstStyle/>
          <a:p>
            <a:pPr marL="0" indent="0">
              <a:buFont typeface="Arial" panose="020B0604020202020204" pitchFamily="34" charset="0"/>
              <a:buNone/>
            </a:pPr>
            <a:r>
              <a:rPr lang="en-CA" altLang="en-US"/>
              <a:t>Cases of CCHF have recently been reported in:</a:t>
            </a:r>
          </a:p>
          <a:p>
            <a:pPr lvl="1"/>
            <a:r>
              <a:rPr lang="en-CA" altLang="en-US"/>
              <a:t>Macedonia (</a:t>
            </a:r>
            <a:r>
              <a:rPr lang="en-CA" altLang="en-US" u="sng">
                <a:hlinkClick r:id="rId3"/>
              </a:rPr>
              <a:t>sheep/goats</a:t>
            </a:r>
            <a:r>
              <a:rPr lang="en-CA" altLang="en-US"/>
              <a:t> and </a:t>
            </a:r>
            <a:r>
              <a:rPr lang="en-CA" altLang="en-US" u="sng">
                <a:hlinkClick r:id="rId4"/>
              </a:rPr>
              <a:t>humans</a:t>
            </a:r>
            <a:r>
              <a:rPr lang="en-CA" altLang="en-US"/>
              <a:t>)</a:t>
            </a:r>
          </a:p>
          <a:p>
            <a:pPr lvl="1"/>
            <a:r>
              <a:rPr lang="en-CA" altLang="en-US"/>
              <a:t>France scientific finding -  in ticks</a:t>
            </a:r>
          </a:p>
          <a:p>
            <a:pPr lvl="1"/>
            <a:r>
              <a:rPr lang="en-CA" altLang="en-US"/>
              <a:t>Spain (</a:t>
            </a:r>
            <a:r>
              <a:rPr lang="en-CA" altLang="en-US" u="sng">
                <a:hlinkClick r:id="rId5"/>
              </a:rPr>
              <a:t>human</a:t>
            </a:r>
            <a:r>
              <a:rPr lang="en-CA" altLang="en-US"/>
              <a:t> – elderly man) </a:t>
            </a:r>
          </a:p>
          <a:p>
            <a:pPr lvl="1"/>
            <a:r>
              <a:rPr lang="en-CA" altLang="en-US" u="sng">
                <a:hlinkClick r:id="rId6"/>
              </a:rPr>
              <a:t>Turkey</a:t>
            </a:r>
            <a:r>
              <a:rPr lang="en-CA" altLang="en-US"/>
              <a:t> (humans)</a:t>
            </a:r>
          </a:p>
          <a:p>
            <a:pPr lvl="1"/>
            <a:r>
              <a:rPr lang="en-CA" altLang="en-US" u="sng">
                <a:hlinkClick r:id="rId7"/>
              </a:rPr>
              <a:t>Iraq</a:t>
            </a:r>
            <a:r>
              <a:rPr lang="en-CA" altLang="en-US"/>
              <a:t> (humans)</a:t>
            </a:r>
          </a:p>
          <a:p>
            <a:pPr lvl="1"/>
            <a:r>
              <a:rPr lang="en-CA" altLang="en-US" u="sng">
                <a:hlinkClick r:id="rId8"/>
              </a:rPr>
              <a:t>Pakistan</a:t>
            </a:r>
            <a:r>
              <a:rPr lang="en-CA" altLang="en-US"/>
              <a:t> (humans)</a:t>
            </a:r>
          </a:p>
        </p:txBody>
      </p:sp>
      <p:sp>
        <p:nvSpPr>
          <p:cNvPr id="28676" name="Slide Number Placeholder 3">
            <a:extLst>
              <a:ext uri="{FF2B5EF4-FFF2-40B4-BE49-F238E27FC236}">
                <a16:creationId xmlns:a16="http://schemas.microsoft.com/office/drawing/2014/main" id="{586F9561-F433-0036-6807-0BDC44D9C53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5AF0BD9-6A00-4B2A-BE47-C32202ECE378}" type="slidenum">
              <a:rPr lang="en-US" altLang="en-US" sz="1200">
                <a:solidFill>
                  <a:srgbClr val="898989"/>
                </a:solidFill>
              </a:rPr>
              <a:pPr>
                <a:lnSpc>
                  <a:spcPct val="100000"/>
                </a:lnSpc>
                <a:spcBef>
                  <a:spcPct val="0"/>
                </a:spcBef>
                <a:buFontTx/>
                <a:buNone/>
              </a:pPr>
              <a:t>8</a:t>
            </a:fld>
            <a:endParaRPr lang="en-US" altLang="en-US" sz="1200">
              <a:solidFill>
                <a:srgbClr val="898989"/>
              </a:solidFill>
            </a:endParaRPr>
          </a:p>
        </p:txBody>
      </p:sp>
      <p:sp>
        <p:nvSpPr>
          <p:cNvPr id="28677" name="Rectangle 2">
            <a:extLst>
              <a:ext uri="{FF2B5EF4-FFF2-40B4-BE49-F238E27FC236}">
                <a16:creationId xmlns:a16="http://schemas.microsoft.com/office/drawing/2014/main" id="{D033D53F-C72F-D5CE-F0A9-CAAFE367C762}"/>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78" name="TextBox 7">
            <a:extLst>
              <a:ext uri="{FF2B5EF4-FFF2-40B4-BE49-F238E27FC236}">
                <a16:creationId xmlns:a16="http://schemas.microsoft.com/office/drawing/2014/main" id="{82BB60F3-3647-3F44-2A0D-D2C792837772}"/>
              </a:ext>
            </a:extLst>
          </p:cNvPr>
          <p:cNvSpPr txBox="1">
            <a:spLocks noChangeArrowheads="1"/>
          </p:cNvSpPr>
          <p:nvPr/>
        </p:nvSpPr>
        <p:spPr bwMode="auto">
          <a:xfrm>
            <a:off x="6586538" y="62579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CCHF Signals: May 2015 – June 2024</a:t>
            </a:r>
            <a:endParaRPr lang="en-CA" altLang="en-US" sz="1400"/>
          </a:p>
        </p:txBody>
      </p:sp>
      <p:pic>
        <p:nvPicPr>
          <p:cNvPr id="28679" name="Picture 17">
            <a:extLst>
              <a:ext uri="{FF2B5EF4-FFF2-40B4-BE49-F238E27FC236}">
                <a16:creationId xmlns:a16="http://schemas.microsoft.com/office/drawing/2014/main" id="{DDFC91D3-308B-762D-6318-A031BC9558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0513" y="3803650"/>
            <a:ext cx="5184775" cy="244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Placeholder 2">
            <a:extLst>
              <a:ext uri="{FF2B5EF4-FFF2-40B4-BE49-F238E27FC236}">
                <a16:creationId xmlns:a16="http://schemas.microsoft.com/office/drawing/2014/main" id="{B0202614-E424-C568-D314-FF2552AD571D}"/>
              </a:ext>
            </a:extLst>
          </p:cNvPr>
          <p:cNvSpPr txBox="1">
            <a:spLocks/>
          </p:cNvSpPr>
          <p:nvPr/>
        </p:nvSpPr>
        <p:spPr bwMode="auto">
          <a:xfrm>
            <a:off x="295275" y="4232275"/>
            <a:ext cx="62690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000" b="1" u="sng">
                <a:hlinkClick r:id="rId10"/>
              </a:rPr>
              <a:t>Crimean-Congo Hemorrhagic Fever Virus in Ticks Collected from Cattle, Corsica, France, 2023</a:t>
            </a:r>
            <a:endParaRPr lang="en-CA" altLang="en-US" sz="2000"/>
          </a:p>
          <a:p>
            <a:r>
              <a:rPr lang="en-CA" altLang="en-US" sz="2000" b="1" u="sng">
                <a:hlinkClick r:id="rId11"/>
              </a:rPr>
              <a:t>Animal Exposure Model for Mapping Crimean-Congo Hemorrhagic Fever Virus Emergence Risk</a:t>
            </a:r>
            <a:endParaRPr lang="en-CA" altLang="en-US" sz="2000" b="1" u="sng"/>
          </a:p>
          <a:p>
            <a:r>
              <a:rPr lang="en-CA" altLang="en-US" sz="2000" b="1" u="sng"/>
              <a:t>Crimean–Congo haemorrhagic fever virus uses LDLR to bind and enter host cells</a:t>
            </a:r>
            <a:endParaRPr lang="en-CA" altLang="en-US" sz="2000"/>
          </a:p>
        </p:txBody>
      </p:sp>
      <p:sp>
        <p:nvSpPr>
          <p:cNvPr id="28681" name="Rectangle 4">
            <a:extLst>
              <a:ext uri="{FF2B5EF4-FFF2-40B4-BE49-F238E27FC236}">
                <a16:creationId xmlns:a16="http://schemas.microsoft.com/office/drawing/2014/main" id="{790079E6-987F-CDA9-4446-4EBA6A24800C}"/>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82" name="TextBox 11">
            <a:extLst>
              <a:ext uri="{FF2B5EF4-FFF2-40B4-BE49-F238E27FC236}">
                <a16:creationId xmlns:a16="http://schemas.microsoft.com/office/drawing/2014/main" id="{265B4B5E-A09B-75F4-D8C6-920918912F1C}"/>
              </a:ext>
            </a:extLst>
          </p:cNvPr>
          <p:cNvSpPr txBox="1">
            <a:spLocks noChangeArrowheads="1"/>
          </p:cNvSpPr>
          <p:nvPr/>
        </p:nvSpPr>
        <p:spPr bwMode="auto">
          <a:xfrm>
            <a:off x="7366000" y="3032125"/>
            <a:ext cx="476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t>Hyalomma tick (Photo: Daktaridudu/Wikimedia Commons) </a:t>
            </a:r>
            <a:r>
              <a:rPr lang="en-CA" altLang="en-US" sz="1200">
                <a:hlinkClick r:id="rId12"/>
              </a:rPr>
              <a:t>WHO Eastern Mediterranean Region</a:t>
            </a:r>
            <a:endParaRPr lang="en-CA" altLang="en-US" sz="1200"/>
          </a:p>
        </p:txBody>
      </p:sp>
      <p:pic>
        <p:nvPicPr>
          <p:cNvPr id="28683" name="Picture 6" descr="Hyalomma ticks are the main vector for CCHF (Photo: Daktaridudu/Wikimedia Commons)">
            <a:extLst>
              <a:ext uri="{FF2B5EF4-FFF2-40B4-BE49-F238E27FC236}">
                <a16:creationId xmlns:a16="http://schemas.microsoft.com/office/drawing/2014/main" id="{73B7FE5A-6E06-D2E1-83F1-172F11FEC3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6000" y="849313"/>
            <a:ext cx="44592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C5BB-3515-310F-7A9F-5E7F1B87521A}"/>
              </a:ext>
            </a:extLst>
          </p:cNvPr>
          <p:cNvSpPr>
            <a:spLocks noGrp="1"/>
          </p:cNvSpPr>
          <p:nvPr>
            <p:ph type="title"/>
          </p:nvPr>
        </p:nvSpPr>
        <p:spPr>
          <a:xfrm>
            <a:off x="180975" y="-98425"/>
            <a:ext cx="10515600" cy="1325563"/>
          </a:xfrm>
        </p:spPr>
        <p:txBody>
          <a:bodyPr/>
          <a:lstStyle/>
          <a:p>
            <a:pPr>
              <a:defRPr/>
            </a:pPr>
            <a:r>
              <a:rPr lang="en-US" sz="3200" dirty="0"/>
              <a:t>Dengue</a:t>
            </a:r>
            <a:endParaRPr lang="en-CA" sz="3200" dirty="0"/>
          </a:p>
        </p:txBody>
      </p:sp>
      <p:sp>
        <p:nvSpPr>
          <p:cNvPr id="30723" name="Text Placeholder 2">
            <a:extLst>
              <a:ext uri="{FF2B5EF4-FFF2-40B4-BE49-F238E27FC236}">
                <a16:creationId xmlns:a16="http://schemas.microsoft.com/office/drawing/2014/main" id="{A8423B68-0C22-D7DE-CE93-051EB26259DB}"/>
              </a:ext>
            </a:extLst>
          </p:cNvPr>
          <p:cNvSpPr>
            <a:spLocks noGrp="1"/>
          </p:cNvSpPr>
          <p:nvPr>
            <p:ph type="body" sz="quarter" idx="13"/>
          </p:nvPr>
        </p:nvSpPr>
        <p:spPr>
          <a:xfrm>
            <a:off x="358775" y="850900"/>
            <a:ext cx="7221538" cy="2786063"/>
          </a:xfrm>
        </p:spPr>
        <p:txBody>
          <a:bodyPr/>
          <a:lstStyle/>
          <a:p>
            <a:r>
              <a:rPr lang="en-US" altLang="en-US">
                <a:hlinkClick r:id="rId3"/>
              </a:rPr>
              <a:t>PAHO</a:t>
            </a:r>
            <a:r>
              <a:rPr lang="en-US" altLang="en-US"/>
              <a:t> - Dengue Epidemiological Situation in the Region of the Americas</a:t>
            </a:r>
            <a:endParaRPr lang="en-CA" altLang="en-US"/>
          </a:p>
          <a:p>
            <a:pPr lvl="1"/>
            <a:r>
              <a:rPr lang="en-US" altLang="en-US"/>
              <a:t>8,794,941 suspected cases of dengue reported in Americas in 20 weeks of 2024</a:t>
            </a:r>
          </a:p>
          <a:p>
            <a:pPr lvl="1"/>
            <a:r>
              <a:rPr lang="en-US" altLang="en-US"/>
              <a:t>4,264,320 lab confirmed with 4,108 deaths</a:t>
            </a:r>
          </a:p>
          <a:p>
            <a:r>
              <a:rPr lang="en-US" altLang="en-US">
                <a:hlinkClick r:id="rId4"/>
              </a:rPr>
              <a:t>WHO </a:t>
            </a:r>
            <a:r>
              <a:rPr lang="en-US" altLang="en-US"/>
              <a:t>– Dengue Global Situation</a:t>
            </a:r>
          </a:p>
          <a:p>
            <a:pPr lvl="1"/>
            <a:r>
              <a:rPr lang="en-CA" altLang="en-US"/>
              <a:t>90 countries have known active dengue transmission for 2024</a:t>
            </a:r>
            <a:endParaRPr lang="en-US" altLang="en-US"/>
          </a:p>
        </p:txBody>
      </p:sp>
      <p:sp>
        <p:nvSpPr>
          <p:cNvPr id="30724" name="Slide Number Placeholder 3">
            <a:extLst>
              <a:ext uri="{FF2B5EF4-FFF2-40B4-BE49-F238E27FC236}">
                <a16:creationId xmlns:a16="http://schemas.microsoft.com/office/drawing/2014/main" id="{94E7117E-CA46-1E96-980E-2637D839072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2EB872-D821-48F4-BE8C-EE6A88A3E00D}" type="slidenum">
              <a:rPr lang="en-US" altLang="en-US" sz="1200">
                <a:solidFill>
                  <a:srgbClr val="898989"/>
                </a:solidFill>
              </a:rPr>
              <a:pPr>
                <a:lnSpc>
                  <a:spcPct val="100000"/>
                </a:lnSpc>
                <a:spcBef>
                  <a:spcPct val="0"/>
                </a:spcBef>
                <a:buFontTx/>
                <a:buNone/>
              </a:pPr>
              <a:t>9</a:t>
            </a:fld>
            <a:endParaRPr lang="en-US" altLang="en-US" sz="1200">
              <a:solidFill>
                <a:srgbClr val="898989"/>
              </a:solidFill>
            </a:endParaRPr>
          </a:p>
        </p:txBody>
      </p:sp>
      <p:sp>
        <p:nvSpPr>
          <p:cNvPr id="30725" name="Rectangle 4">
            <a:extLst>
              <a:ext uri="{FF2B5EF4-FFF2-40B4-BE49-F238E27FC236}">
                <a16:creationId xmlns:a16="http://schemas.microsoft.com/office/drawing/2014/main" id="{52886743-F465-21EA-7FBC-F8CE3B9056B4}"/>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80215FA6-B79D-FF5F-3972-85E301A62F62}"/>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419C86E7-3DA9-3A7F-E341-DA0354421466}"/>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8" name="TextBox 7">
            <a:extLst>
              <a:ext uri="{FF2B5EF4-FFF2-40B4-BE49-F238E27FC236}">
                <a16:creationId xmlns:a16="http://schemas.microsoft.com/office/drawing/2014/main" id="{B1150D4D-4778-143B-F667-87D50AAD3669}"/>
              </a:ext>
            </a:extLst>
          </p:cNvPr>
          <p:cNvSpPr txBox="1">
            <a:spLocks noChangeArrowheads="1"/>
          </p:cNvSpPr>
          <p:nvPr/>
        </p:nvSpPr>
        <p:spPr bwMode="auto">
          <a:xfrm>
            <a:off x="571500" y="6107113"/>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Dengue Signals: May 2019 – June 2024</a:t>
            </a:r>
            <a:endParaRPr lang="en-CA" altLang="en-US" sz="1400"/>
          </a:p>
        </p:txBody>
      </p:sp>
      <p:pic>
        <p:nvPicPr>
          <p:cNvPr id="30729" name="Picture 2">
            <a:extLst>
              <a:ext uri="{FF2B5EF4-FFF2-40B4-BE49-F238E27FC236}">
                <a16:creationId xmlns:a16="http://schemas.microsoft.com/office/drawing/2014/main" id="{952D5F05-7DE9-AC73-BA84-49A35EFB08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163" y="4108450"/>
            <a:ext cx="10869612" cy="1998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0" name="Picture 8">
            <a:extLst>
              <a:ext uri="{FF2B5EF4-FFF2-40B4-BE49-F238E27FC236}">
                <a16:creationId xmlns:a16="http://schemas.microsoft.com/office/drawing/2014/main" id="{075BFCAD-BC37-6228-6251-65716B7640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39025" y="776288"/>
            <a:ext cx="4100513" cy="3208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1" name="TextBox 10">
            <a:extLst>
              <a:ext uri="{FF2B5EF4-FFF2-40B4-BE49-F238E27FC236}">
                <a16:creationId xmlns:a16="http://schemas.microsoft.com/office/drawing/2014/main" id="{0E90BB85-CBE5-4E63-E0E6-A5600AC7BA0B}"/>
              </a:ext>
            </a:extLst>
          </p:cNvPr>
          <p:cNvSpPr txBox="1">
            <a:spLocks noChangeArrowheads="1"/>
          </p:cNvSpPr>
          <p:nvPr/>
        </p:nvSpPr>
        <p:spPr bwMode="auto">
          <a:xfrm>
            <a:off x="5438775" y="2813050"/>
            <a:ext cx="204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WHO Dengue Dashboard</a:t>
            </a:r>
          </a:p>
        </p:txBody>
      </p:sp>
      <p:cxnSp>
        <p:nvCxnSpPr>
          <p:cNvPr id="7" name="Straight Arrow Connector 6">
            <a:extLst>
              <a:ext uri="{FF2B5EF4-FFF2-40B4-BE49-F238E27FC236}">
                <a16:creationId xmlns:a16="http://schemas.microsoft.com/office/drawing/2014/main" id="{CDAE2FE6-A253-B8CF-8017-0A97B7EF6434}"/>
              </a:ext>
            </a:extLst>
          </p:cNvPr>
          <p:cNvCxnSpPr/>
          <p:nvPr/>
        </p:nvCxnSpPr>
        <p:spPr>
          <a:xfrm>
            <a:off x="5438775" y="3109913"/>
            <a:ext cx="2141538" cy="174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44B827-6890-42E7-9379-6B64C901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EAF65D-87B7-4E9E-99D7-600729A2A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35088</TotalTime>
  <Words>2373</Words>
  <Application>Microsoft Office PowerPoint</Application>
  <PresentationFormat>Widescreen</PresentationFormat>
  <Paragraphs>223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2_Office Theme</vt:lpstr>
      <vt:lpstr>Community for Emerging and Zoonotic Diseases Identifying emerging risks through collective intelligence</vt:lpstr>
      <vt:lpstr>Bluetongue virus (BTV-3) in Europe</vt:lpstr>
      <vt:lpstr>Bluetongue virus (BTV-3) in Europe</vt:lpstr>
      <vt:lpstr>Bluetongue virus UK Risk Assessment (BTV-3 &amp; BTV-8)</vt:lpstr>
      <vt:lpstr>PowerPoint Presentation</vt:lpstr>
      <vt:lpstr>Longhorn Tick and Theileriosis in the USA</vt:lpstr>
      <vt:lpstr>New World Screwworm in South America</vt:lpstr>
      <vt:lpstr>Crimean Congo Hemorrhagic Fever</vt:lpstr>
      <vt:lpstr>Dengue</vt:lpstr>
      <vt:lpstr>Oropouche virus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564</cp:revision>
  <cp:lastPrinted>2024-03-11T14:03:21Z</cp:lastPrinted>
  <dcterms:created xsi:type="dcterms:W3CDTF">2020-02-07T23:34:08Z</dcterms:created>
  <dcterms:modified xsi:type="dcterms:W3CDTF">2024-07-10T21:06:26Z</dcterms:modified>
</cp:coreProperties>
</file>