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23" r:id="rId2"/>
    <p:sldId id="342" r:id="rId3"/>
    <p:sldId id="454" r:id="rId4"/>
    <p:sldId id="443" r:id="rId5"/>
    <p:sldId id="462" r:id="rId6"/>
    <p:sldId id="464" r:id="rId7"/>
    <p:sldId id="445" r:id="rId8"/>
    <p:sldId id="465" r:id="rId9"/>
    <p:sldId id="466" r:id="rId10"/>
    <p:sldId id="455" r:id="rId11"/>
    <p:sldId id="457" r:id="rId12"/>
    <p:sldId id="459" r:id="rId13"/>
    <p:sldId id="460" r:id="rId14"/>
    <p:sldId id="461" r:id="rId15"/>
    <p:sldId id="450" r:id="rId16"/>
    <p:sldId id="468" r:id="rId17"/>
    <p:sldId id="467" r:id="rId18"/>
    <p:sldId id="456" r:id="rId19"/>
    <p:sldId id="451" r:id="rId20"/>
    <p:sldId id="463" r:id="rId21"/>
    <p:sldId id="452" r:id="rId22"/>
    <p:sldId id="4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3" autoAdjust="0"/>
    <p:restoredTop sz="69499" autoAdjust="0"/>
  </p:normalViewPr>
  <p:slideViewPr>
    <p:cSldViewPr snapToGrid="0">
      <p:cViewPr varScale="1">
        <p:scale>
          <a:sx n="54" d="100"/>
          <a:sy n="54" d="100"/>
        </p:scale>
        <p:origin x="1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2024-11-28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Scientific Study of the effectiveness of the existing ASF vaccines in Vietnam against the new recombinant virus that emerged from China in 2021.</a:t>
            </a:r>
          </a:p>
        </p:txBody>
      </p:sp>
      <p:sp>
        <p:nvSpPr>
          <p:cNvPr id="4" name="Slide Number Placeholder 3"/>
          <p:cNvSpPr>
            <a:spLocks noGrp="1"/>
          </p:cNvSpPr>
          <p:nvPr>
            <p:ph type="sldNum" sz="quarter" idx="5"/>
          </p:nvPr>
        </p:nvSpPr>
        <p:spPr/>
        <p:txBody>
          <a:bodyPr/>
          <a:lstStyle/>
          <a:p>
            <a:fld id="{BFFB6564-B9C5-4BEE-A019-13E96C68B1A5}" type="slidenum">
              <a:rPr lang="en-US" smtClean="0"/>
              <a:t>10</a:t>
            </a:fld>
            <a:endParaRPr lang="en-US"/>
          </a:p>
        </p:txBody>
      </p:sp>
    </p:spTree>
    <p:extLst>
      <p:ext uri="{BB962C8B-B14F-4D97-AF65-F5344CB8AC3E}">
        <p14:creationId xmlns:p14="http://schemas.microsoft.com/office/powerpoint/2010/main" val="136910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URWPalladioL-Roma"/>
              </a:rPr>
              <a:t>Nasal swabs, serum, and whole blood samples from each pig were collected at 0, 7, 14, 21, and 28 days post-vaccination</a:t>
            </a:r>
          </a:p>
          <a:p>
            <a:pPr algn="l"/>
            <a:r>
              <a:rPr lang="en-US" sz="1800" b="0" i="0" u="none" strike="noStrike" baseline="0" dirty="0">
                <a:latin typeface="URWPalladioL-Roma"/>
              </a:rPr>
              <a:t>(</a:t>
            </a:r>
            <a:r>
              <a:rPr lang="en-US" sz="1800" b="0" i="0" u="none" strike="noStrike" baseline="0" dirty="0" err="1">
                <a:latin typeface="URWPalladioL-Roma"/>
              </a:rPr>
              <a:t>dpv</a:t>
            </a:r>
            <a:r>
              <a:rPr lang="en-US" sz="1800" b="0" i="0" u="none" strike="noStrike" baseline="0" dirty="0">
                <a:latin typeface="URWPalladioL-Roma"/>
              </a:rPr>
              <a:t>). For sample collection, each pig was restrained using a snare. After the sample</a:t>
            </a:r>
          </a:p>
          <a:p>
            <a:pPr algn="l"/>
            <a:r>
              <a:rPr lang="en-US" sz="1800" b="0" i="0" u="none" strike="noStrike" baseline="0" dirty="0">
                <a:latin typeface="URWPalladioL-Roma"/>
              </a:rPr>
              <a:t>collection on 28 </a:t>
            </a:r>
            <a:r>
              <a:rPr lang="en-US" sz="1800" b="0" i="0" u="none" strike="noStrike" baseline="0" dirty="0" err="1">
                <a:latin typeface="URWPalladioL-Roma"/>
              </a:rPr>
              <a:t>dpv</a:t>
            </a:r>
            <a:r>
              <a:rPr lang="en-US" sz="1800" b="0" i="0" u="none" strike="noStrike" baseline="0" dirty="0">
                <a:latin typeface="URWPalladioL-Roma"/>
              </a:rPr>
              <a:t>, all pigs were challenged IM with rASFV I/II at 103 HAD50 in 1 mL</a:t>
            </a:r>
          </a:p>
          <a:p>
            <a:pPr algn="l"/>
            <a:r>
              <a:rPr lang="en-CA" sz="1800" b="0" i="0" u="none" strike="noStrike" baseline="0" dirty="0">
                <a:latin typeface="URWPalladioL-Roma"/>
              </a:rPr>
              <a:t>per pig.</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17294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12</a:t>
            </a:fld>
            <a:endParaRPr lang="en-US"/>
          </a:p>
        </p:txBody>
      </p:sp>
    </p:spTree>
    <p:extLst>
      <p:ext uri="{BB962C8B-B14F-4D97-AF65-F5344CB8AC3E}">
        <p14:creationId xmlns:p14="http://schemas.microsoft.com/office/powerpoint/2010/main" val="343791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After the challenge, pigs continued to be monitored twice daily for clinical signs (fever,</a:t>
            </a:r>
          </a:p>
          <a:p>
            <a:pPr algn="l"/>
            <a:r>
              <a:rPr lang="en-US" dirty="0"/>
              <a:t>anorexia, depression, skin discoloration, staggering gait, cough, constipation, and diarrhea),</a:t>
            </a:r>
          </a:p>
          <a:p>
            <a:pPr algn="l"/>
            <a:r>
              <a:rPr lang="en-US" dirty="0"/>
              <a:t>and rectal temperatures were measured daily throughout the experiment. Nasal swabs,</a:t>
            </a:r>
          </a:p>
          <a:p>
            <a:pPr algn="l"/>
            <a:r>
              <a:rPr lang="en-US" dirty="0"/>
              <a:t>serum, and whole blood samples were collected at 4, 7, 14, 21, and 28 days post-challenge</a:t>
            </a:r>
          </a:p>
          <a:p>
            <a:pPr algn="l"/>
            <a:r>
              <a:rPr lang="en-US" dirty="0"/>
              <a:t>(</a:t>
            </a:r>
            <a:r>
              <a:rPr lang="en-US" dirty="0" err="1"/>
              <a:t>dpc</a:t>
            </a:r>
            <a:r>
              <a:rPr lang="en-US" dirty="0"/>
              <a:t>). Rectal temperatures above 40 degrees for 2 consecutive days were considered</a:t>
            </a:r>
          </a:p>
          <a:p>
            <a:pPr algn="l"/>
            <a:r>
              <a:rPr lang="en-US" dirty="0"/>
              <a:t>fever. Any pig reaching the humane endpoint was euthanized using 10 mL of sodium</a:t>
            </a:r>
          </a:p>
          <a:p>
            <a:pPr algn="l"/>
            <a:r>
              <a:rPr lang="en-US" dirty="0"/>
              <a:t>pentobarbital (240 mg/mL) intravenous injection. Any animal found dead or euthanized</a:t>
            </a:r>
          </a:p>
          <a:p>
            <a:pPr algn="l"/>
            <a:r>
              <a:rPr lang="en-US" dirty="0"/>
              <a:t>was subjected to a full postmortem examination, and tissues were collected for virus</a:t>
            </a:r>
          </a:p>
          <a:p>
            <a:pPr algn="l"/>
            <a:r>
              <a:rPr lang="en-US" dirty="0"/>
              <a:t>detection. A clinical scoring system developed in-house (Supplementary Materials Table S1)</a:t>
            </a:r>
          </a:p>
          <a:p>
            <a:pPr algn="l"/>
            <a:r>
              <a:rPr lang="en-US" dirty="0"/>
              <a:t>was used to record the daily clinical findings for each animal.</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11170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63887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Hazard trend line has gone back to baseline from last year when we were sharing information on SAT-2 in the middle east.</a:t>
            </a:r>
          </a:p>
        </p:txBody>
      </p:sp>
      <p:sp>
        <p:nvSpPr>
          <p:cNvPr id="4" name="Slide Number Placeholder 3"/>
          <p:cNvSpPr>
            <a:spLocks noGrp="1"/>
          </p:cNvSpPr>
          <p:nvPr>
            <p:ph type="sldNum" sz="quarter" idx="5"/>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250333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20 outbreaks in Q3</a:t>
            </a:r>
          </a:p>
          <a:p>
            <a:r>
              <a:rPr lang="en-CA" dirty="0"/>
              <a:t>17 in Africa </a:t>
            </a:r>
          </a:p>
          <a:p>
            <a:pPr lvl="1"/>
            <a:r>
              <a:rPr lang="en-CA" dirty="0"/>
              <a:t>South Africa SAT3</a:t>
            </a:r>
          </a:p>
          <a:p>
            <a:pPr lvl="1"/>
            <a:r>
              <a:rPr lang="en-CA" dirty="0"/>
              <a:t>Mozambique SAT1 + unidentified</a:t>
            </a:r>
          </a:p>
          <a:p>
            <a:r>
              <a:rPr lang="en-CA" dirty="0"/>
              <a:t>3 in Asia</a:t>
            </a:r>
          </a:p>
          <a:p>
            <a:pPr lvl="1"/>
            <a:r>
              <a:rPr lang="en-CA" dirty="0"/>
              <a:t>China O and unidentified</a:t>
            </a:r>
          </a:p>
          <a:p>
            <a:pPr lvl="1"/>
            <a:r>
              <a:rPr lang="en-CA" dirty="0"/>
              <a:t> Turkey A</a:t>
            </a:r>
          </a:p>
          <a:p>
            <a:endParaRPr lang="en-CA" dirty="0"/>
          </a:p>
          <a:p>
            <a:pPr marL="0" indent="0">
              <a:buNone/>
            </a:pPr>
            <a:r>
              <a:rPr lang="en-CA" dirty="0"/>
              <a:t>~10 so far in Q4</a:t>
            </a:r>
          </a:p>
          <a:p>
            <a:r>
              <a:rPr lang="en-CA" dirty="0"/>
              <a:t>Indonesia unidentified type</a:t>
            </a:r>
          </a:p>
          <a:p>
            <a:r>
              <a:rPr lang="en-CA" dirty="0"/>
              <a:t>China just reported type O in swine at the slaughterhouse</a:t>
            </a:r>
          </a:p>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16</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eciliaCom-55Roman"/>
              </a:rPr>
              <a:t>Funded by the governments of Australia, Canada, the United Kingdom, and the United States, as well as the Bill &amp; Melinda Gates Foundation, the project is structured as a cost-share that reduces the cost-per-dose for buyers.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18</a:t>
            </a:fld>
            <a:endParaRPr lang="en-US"/>
          </a:p>
        </p:txBody>
      </p:sp>
    </p:spTree>
    <p:extLst>
      <p:ext uri="{BB962C8B-B14F-4D97-AF65-F5344CB8AC3E}">
        <p14:creationId xmlns:p14="http://schemas.microsoft.com/office/powerpoint/2010/main" val="387614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19</a:t>
            </a:fld>
            <a:endParaRPr lang="en-US"/>
          </a:p>
        </p:txBody>
      </p:sp>
    </p:spTree>
    <p:extLst>
      <p:ext uri="{BB962C8B-B14F-4D97-AF65-F5344CB8AC3E}">
        <p14:creationId xmlns:p14="http://schemas.microsoft.com/office/powerpoint/2010/main" val="211755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Noto Sans" panose="020B0502040504020204" pitchFamily="34" charset="0"/>
              </a:rPr>
              <a:t>One new human case of swine origin influenza A(H3N2)v was reported in July 2024 from Canada.</a:t>
            </a:r>
          </a:p>
          <a:p>
            <a:pPr algn="l"/>
            <a:r>
              <a:rPr lang="en-US" b="0" i="0" dirty="0">
                <a:solidFill>
                  <a:srgbClr val="333333"/>
                </a:solidFill>
                <a:effectLst/>
                <a:latin typeface="Noto Sans" panose="020B0502040504020204" pitchFamily="34" charset="0"/>
              </a:rPr>
              <a:t>The case was a child (&lt; 18 years old) from Saskatchewan, Canada. On June 10, 2024, the case developed symptoms including decreased appetite, arthralgia, dizziness, fatigue, otitis, rhinorrhea, nasal congestion, sore throat, and sputum production. On June 16, 2024, the case sought emergency medical care. The case was not hospitalized and has since recovered. Public health officials found no known exposure to symptomatic persons or animals prior to symptom onset. The case lives on a farm with cattle and swine but reported no direct contact with the livestock. There are no reports of symptomatic cattle or swine on the farm, nor symptomatic contacts of the case.</a:t>
            </a:r>
          </a:p>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20</a:t>
            </a:fld>
            <a:endParaRPr lang="en-US"/>
          </a:p>
        </p:txBody>
      </p:sp>
    </p:spTree>
    <p:extLst>
      <p:ext uri="{BB962C8B-B14F-4D97-AF65-F5344CB8AC3E}">
        <p14:creationId xmlns:p14="http://schemas.microsoft.com/office/powerpoint/2010/main" val="370991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Q3 surge of ASF in domestic swine that we saw last year has not occurred this year.</a:t>
            </a: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21</a:t>
            </a:fld>
            <a:endParaRPr lang="en-US"/>
          </a:p>
        </p:txBody>
      </p:sp>
    </p:spTree>
    <p:extLst>
      <p:ext uri="{BB962C8B-B14F-4D97-AF65-F5344CB8AC3E}">
        <p14:creationId xmlns:p14="http://schemas.microsoft.com/office/powerpoint/2010/main" val="53809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22</a:t>
            </a:fld>
            <a:endParaRPr lang="en-US"/>
          </a:p>
        </p:txBody>
      </p:sp>
    </p:spTree>
    <p:extLst>
      <p:ext uri="{BB962C8B-B14F-4D97-AF65-F5344CB8AC3E}">
        <p14:creationId xmlns:p14="http://schemas.microsoft.com/office/powerpoint/2010/main" val="366192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confidence there are a high number of cases continuing in Europe, but China and India are not reporting cases routinely to WOAH, yet we see evidence of ASF cases in media reports and scientific findings from those countries. India has ASF included in its 6 monthly reports but hasn’t uploaded anything since 2</a:t>
            </a:r>
            <a:r>
              <a:rPr lang="en-CA" baseline="30000" dirty="0"/>
              <a:t>nd</a:t>
            </a:r>
            <a:r>
              <a:rPr lang="en-CA" dirty="0"/>
              <a:t> trimester of 2023. China does not include cases in its 6 monthly reports, and it indicates its last detections were in 2021.</a:t>
            </a:r>
          </a:p>
          <a:p>
            <a:endParaRPr lang="en-CA" dirty="0"/>
          </a:p>
          <a:p>
            <a:endParaRPr lang="en-CA" b="1" dirty="0"/>
          </a:p>
          <a:p>
            <a:endParaRPr lang="en-CA" b="1" dirty="0"/>
          </a:p>
        </p:txBody>
      </p:sp>
      <p:sp>
        <p:nvSpPr>
          <p:cNvPr id="4" name="Slide Number Placeholder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40366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84226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Sweden | September 24: the European Commission officially recognized Sweden as free</a:t>
            </a:r>
          </a:p>
          <a:p>
            <a:pPr algn="l"/>
            <a:r>
              <a:rPr lang="en-US" sz="1800" b="1" i="0" u="none" strike="noStrike" baseline="0" dirty="0">
                <a:latin typeface="Arial" panose="020B0604020202020204" pitchFamily="34" charset="0"/>
              </a:rPr>
              <a:t>from ASF, a year after the disease was first detected in a wild boar in </a:t>
            </a:r>
            <a:r>
              <a:rPr lang="en-US" sz="1800" b="1" i="0" u="none" strike="noStrike" baseline="0" dirty="0" err="1">
                <a:latin typeface="Arial" panose="020B0604020202020204" pitchFamily="34" charset="0"/>
              </a:rPr>
              <a:t>Västmanland</a:t>
            </a:r>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county. </a:t>
            </a:r>
            <a:r>
              <a:rPr lang="en-US" sz="1800" b="0" i="0" u="none" strike="noStrike" baseline="0" dirty="0">
                <a:latin typeface="Arial" panose="020B0604020202020204" pitchFamily="34" charset="0"/>
              </a:rPr>
              <a:t>The country reported its first ASF case on September 6, 2023, involving a wild boar</a:t>
            </a:r>
          </a:p>
          <a:p>
            <a:pPr algn="l"/>
            <a:r>
              <a:rPr lang="en-US" sz="1800" b="0" i="0" u="none" strike="noStrike" baseline="0" dirty="0">
                <a:latin typeface="Arial" panose="020B0604020202020204" pitchFamily="34" charset="0"/>
              </a:rPr>
              <a:t>near </a:t>
            </a:r>
            <a:r>
              <a:rPr lang="en-US" sz="1800" b="0" i="0" u="none" strike="noStrike" baseline="0" dirty="0" err="1">
                <a:latin typeface="Arial" panose="020B0604020202020204" pitchFamily="34" charset="0"/>
              </a:rPr>
              <a:t>Fagersta</a:t>
            </a:r>
            <a:r>
              <a:rPr lang="en-US" sz="1800" b="0" i="0" u="none" strike="noStrike" baseline="0" dirty="0">
                <a:latin typeface="Arial" panose="020B0604020202020204" pitchFamily="34" charset="0"/>
              </a:rPr>
              <a:t>, approximately 90 miles (150 km) northwest of Stockholm. In response, a</a:t>
            </a:r>
          </a:p>
          <a:p>
            <a:pPr algn="l"/>
            <a:r>
              <a:rPr lang="en-US" sz="1800" b="0" i="0" u="none" strike="noStrike" baseline="0" dirty="0">
                <a:latin typeface="ArialMT"/>
              </a:rPr>
              <a:t>comprehensive campaign was initiated, costing nearly $11 million (€10 million). Author</a:t>
            </a:r>
            <a:r>
              <a:rPr lang="en-US" sz="1800" b="0" i="0" u="none" strike="noStrike" baseline="0" dirty="0">
                <a:latin typeface="Arial" panose="020B0604020202020204" pitchFamily="34" charset="0"/>
              </a:rPr>
              <a:t>ities</a:t>
            </a:r>
          </a:p>
          <a:p>
            <a:pPr algn="l"/>
            <a:r>
              <a:rPr lang="en-US" sz="1800" b="0" i="0" u="none" strike="noStrike" baseline="0" dirty="0">
                <a:latin typeface="Arial" panose="020B0604020202020204" pitchFamily="34" charset="0"/>
              </a:rPr>
              <a:t>identified 70 infected wild boars in the region and euthanized 116 to prevent further spread. As</a:t>
            </a:r>
          </a:p>
          <a:p>
            <a:pPr algn="l"/>
            <a:r>
              <a:rPr lang="en-US" sz="1800" b="0" i="0" u="none" strike="noStrike" baseline="0" dirty="0">
                <a:latin typeface="Arial" panose="020B0604020202020204" pitchFamily="34" charset="0"/>
              </a:rPr>
              <a:t>of late September 2023, no additional infected wild boars have been reported. No farms were</a:t>
            </a:r>
          </a:p>
          <a:p>
            <a:pPr algn="l"/>
            <a:r>
              <a:rPr lang="en-US" sz="1800" b="0" i="0" u="none" strike="noStrike" baseline="0" dirty="0">
                <a:latin typeface="Arial" panose="020B0604020202020204" pitchFamily="34" charset="0"/>
              </a:rPr>
              <a:t>affected. With this declaration, Swedish authorities are set to lift the infection zone and all</a:t>
            </a:r>
          </a:p>
          <a:p>
            <a:pPr algn="l"/>
            <a:r>
              <a:rPr lang="en-CA" sz="1800" b="0" i="0" u="none" strike="noStrike" baseline="0" dirty="0">
                <a:latin typeface="Arial" panose="020B0604020202020204" pitchFamily="34" charset="0"/>
              </a:rPr>
              <a:t>remaining restrictions.</a:t>
            </a:r>
          </a:p>
          <a:p>
            <a:pPr algn="l"/>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72303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On </a:t>
            </a:r>
            <a:r>
              <a:rPr lang="en-US" sz="1800" b="1" i="0" u="none" strike="noStrike" baseline="0" dirty="0">
                <a:latin typeface="Arial" panose="020B0604020202020204" pitchFamily="34" charset="0"/>
              </a:rPr>
              <a:t>September 24</a:t>
            </a:r>
            <a:r>
              <a:rPr lang="en-US" sz="1800" b="0" i="0" u="none" strike="noStrike" baseline="0" dirty="0">
                <a:latin typeface="Arial" panose="020B0604020202020204" pitchFamily="34" charset="0"/>
              </a:rPr>
              <a:t>, </a:t>
            </a:r>
            <a:r>
              <a:rPr lang="en-US" sz="1800" b="1" i="0" u="none" strike="noStrike" baseline="0" dirty="0">
                <a:latin typeface="Arial" panose="020B0604020202020204" pitchFamily="34" charset="0"/>
              </a:rPr>
              <a:t>the European Commission officially recognized Sardinia</a:t>
            </a:r>
          </a:p>
          <a:p>
            <a:pPr algn="l"/>
            <a:r>
              <a:rPr lang="en-US" sz="1800" b="1" i="0" u="none" strike="noStrike" baseline="0" dirty="0">
                <a:latin typeface="Arial" panose="020B0604020202020204" pitchFamily="34" charset="0"/>
              </a:rPr>
              <a:t>as free from ASF genotype I</a:t>
            </a:r>
            <a:r>
              <a:rPr lang="en-US" sz="1800" b="0" i="0" u="none" strike="noStrike" baseline="0" dirty="0">
                <a:latin typeface="Arial" panose="020B0604020202020204" pitchFamily="34" charset="0"/>
              </a:rPr>
              <a:t>, following a successful eradication campaign that began after</a:t>
            </a:r>
          </a:p>
          <a:p>
            <a:pPr algn="l"/>
            <a:r>
              <a:rPr lang="en-US" sz="1800" b="0" i="0" u="none" strike="noStrike" baseline="0" dirty="0">
                <a:latin typeface="Arial" panose="020B0604020202020204" pitchFamily="34" charset="0"/>
              </a:rPr>
              <a:t>the disease was first detected on the island in 1978. Genotype I is considered endemic in</a:t>
            </a:r>
          </a:p>
          <a:p>
            <a:pPr algn="l"/>
            <a:r>
              <a:rPr lang="en-US" sz="1800" b="0" i="0" u="none" strike="noStrike" baseline="0" dirty="0">
                <a:latin typeface="Arial" panose="020B0604020202020204" pitchFamily="34" charset="0"/>
              </a:rPr>
              <a:t>Africa and differs from genotype II, currently circulating in Europe. Sardinian authorities</a:t>
            </a:r>
          </a:p>
          <a:p>
            <a:pPr algn="l"/>
            <a:r>
              <a:rPr lang="en-US" sz="1800" b="0" i="0" u="none" strike="noStrike" baseline="0" dirty="0">
                <a:latin typeface="Arial" panose="020B0604020202020204" pitchFamily="34" charset="0"/>
              </a:rPr>
              <a:t>praised the collaborative efforts of farmers, local communities, and law enforcement in</a:t>
            </a:r>
          </a:p>
          <a:p>
            <a:pPr algn="l"/>
            <a:r>
              <a:rPr lang="en-US" sz="1800" b="0" i="0" u="none" strike="noStrike" baseline="0" dirty="0">
                <a:latin typeface="Arial" panose="020B0604020202020204" pitchFamily="34" charset="0"/>
              </a:rPr>
              <a:t>achieving this milestone. The eradication strategy involved strict surveillance, biosecurity</a:t>
            </a:r>
          </a:p>
          <a:p>
            <a:pPr algn="l"/>
            <a:r>
              <a:rPr lang="en-US" sz="1800" b="0" i="0" u="none" strike="noStrike" baseline="0" dirty="0">
                <a:latin typeface="Arial" panose="020B0604020202020204" pitchFamily="34" charset="0"/>
              </a:rPr>
              <a:t>measures, and training for breeders and hunters. Officials emphasize the importance of</a:t>
            </a:r>
          </a:p>
          <a:p>
            <a:pPr algn="l"/>
            <a:r>
              <a:rPr lang="en-US" sz="1800" b="0" i="0" u="none" strike="noStrike" baseline="0" dirty="0">
                <a:latin typeface="Arial" panose="020B0604020202020204" pitchFamily="34" charset="0"/>
              </a:rPr>
              <a:t>continued vigilance to prevent a resurgence of the disease, especially as ASF remains a</a:t>
            </a:r>
          </a:p>
          <a:p>
            <a:pPr algn="l"/>
            <a:r>
              <a:rPr lang="en-US" sz="1800" b="0" i="0" u="none" strike="noStrike" baseline="0" dirty="0">
                <a:latin typeface="Arial" panose="020B0604020202020204" pitchFamily="34" charset="0"/>
              </a:rPr>
              <a:t>significant threat in other regions of Italy and Europe.</a:t>
            </a:r>
          </a:p>
          <a:p>
            <a:pPr algn="l"/>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257655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1"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427454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Arial" panose="020B0604020202020204" pitchFamily="34" charset="0"/>
              </a:rPr>
              <a:t>India does have ASF in their 6 monthly reports to WOAH, but they are behind in reporting – 1</a:t>
            </a:r>
            <a:r>
              <a:rPr lang="en-US" sz="1800" b="1" i="0" u="none" strike="noStrike" baseline="30000" dirty="0">
                <a:latin typeface="Arial" panose="020B0604020202020204" pitchFamily="34" charset="0"/>
              </a:rPr>
              <a:t>st</a:t>
            </a:r>
            <a:r>
              <a:rPr lang="en-US" sz="1800" b="1" i="0" u="none" strike="noStrike" baseline="0" dirty="0">
                <a:latin typeface="Arial" panose="020B0604020202020204" pitchFamily="34" charset="0"/>
              </a:rPr>
              <a:t> report for 2024 is not yet available. </a:t>
            </a:r>
          </a:p>
          <a:p>
            <a:pPr algn="l"/>
            <a:endParaRPr lang="en-US" sz="1800" b="1" i="0" u="none" strike="noStrike" baseline="0" dirty="0">
              <a:latin typeface="Arial" panose="020B0604020202020204" pitchFamily="34" charset="0"/>
            </a:endParaRPr>
          </a:p>
          <a:p>
            <a:pPr algn="l"/>
            <a:r>
              <a:rPr lang="en-US" sz="1800" b="1" i="0" u="none" strike="noStrike" baseline="0" dirty="0">
                <a:latin typeface="Arial" panose="020B0604020202020204" pitchFamily="34" charset="0"/>
              </a:rPr>
              <a:t>Example of Indian case being reported in media</a:t>
            </a:r>
          </a:p>
          <a:p>
            <a:pPr algn="l"/>
            <a:r>
              <a:rPr lang="en-US" sz="1800" b="1" i="0" u="none" strike="noStrike" baseline="0" dirty="0">
                <a:latin typeface="Arial" panose="020B0604020202020204" pitchFamily="34" charset="0"/>
              </a:rPr>
              <a:t>India | August 30: ASF was detected in </a:t>
            </a:r>
            <a:r>
              <a:rPr lang="en-US" sz="1800" b="1" i="0" u="none" strike="noStrike" baseline="0" dirty="0" err="1">
                <a:latin typeface="Arial" panose="020B0604020202020204" pitchFamily="34" charset="0"/>
              </a:rPr>
              <a:t>Thizama</a:t>
            </a:r>
            <a:r>
              <a:rPr lang="en-US" sz="1800" b="1" i="0" u="none" strike="noStrike" baseline="0" dirty="0">
                <a:latin typeface="Arial" panose="020B0604020202020204" pitchFamily="34" charset="0"/>
              </a:rPr>
              <a:t> village in the Kohima district of Nagaland state.</a:t>
            </a:r>
          </a:p>
          <a:p>
            <a:pPr algn="l"/>
            <a:r>
              <a:rPr lang="en-US" sz="1800" b="0" i="0" u="none" strike="noStrike" baseline="0" dirty="0">
                <a:latin typeface="Arial" panose="020B0604020202020204" pitchFamily="34" charset="0"/>
              </a:rPr>
              <a:t>Government officials designated a 1 km radius around the village as an infected zone and a</a:t>
            </a:r>
          </a:p>
          <a:p>
            <a:pPr algn="l"/>
            <a:r>
              <a:rPr lang="en-US" sz="1800" b="0" i="0" u="none" strike="noStrike" baseline="0" dirty="0">
                <a:latin typeface="Arial" panose="020B0604020202020204" pitchFamily="34" charset="0"/>
              </a:rPr>
              <a:t>surveillance zone covering an additional 9 km outside the infected zone. They also banned animal</a:t>
            </a:r>
          </a:p>
          <a:p>
            <a:pPr algn="l"/>
            <a:r>
              <a:rPr lang="en-US" sz="1800" b="0" i="0" u="none" strike="noStrike" baseline="0" dirty="0">
                <a:latin typeface="Arial" panose="020B0604020202020204" pitchFamily="34" charset="0"/>
              </a:rPr>
              <a:t>transport to slaughter and pigs' importation and exportation (no information was made available</a:t>
            </a:r>
          </a:p>
          <a:p>
            <a:pPr algn="l"/>
            <a:r>
              <a:rPr lang="en-CA" sz="1800" b="0" i="0" u="none" strike="noStrike" baseline="0" dirty="0">
                <a:latin typeface="Arial" panose="020B0604020202020204" pitchFamily="34" charset="0"/>
              </a:rPr>
              <a:t>regarding pork products).</a:t>
            </a:r>
          </a:p>
          <a:p>
            <a:pPr algn="l"/>
            <a:r>
              <a:rPr lang="en-US" sz="1800" b="0" i="0" u="none" strike="noStrike" baseline="0" dirty="0">
                <a:latin typeface="Arial" panose="020B0604020202020204" pitchFamily="34" charset="0"/>
              </a:rPr>
              <a:t>ASF continues to cause financial devastation in Mizoram, as 10,050 pigs have died and 18,300 pigs</a:t>
            </a:r>
          </a:p>
          <a:p>
            <a:pPr algn="l"/>
            <a:r>
              <a:rPr lang="en-US" sz="1800" b="0" i="0" u="none" strike="noStrike" baseline="0" dirty="0">
                <a:latin typeface="Arial" panose="020B0604020202020204" pitchFamily="34" charset="0"/>
              </a:rPr>
              <a:t>have been culled since February, although the Mizoram Animal Husbandry and Veterinary Department</a:t>
            </a:r>
          </a:p>
          <a:p>
            <a:pPr algn="l"/>
            <a:r>
              <a:rPr lang="en-US" sz="1800" b="0" i="0" u="none" strike="noStrike" baseline="0" dirty="0">
                <a:latin typeface="Arial" panose="020B0604020202020204" pitchFamily="34" charset="0"/>
              </a:rPr>
              <a:t>has reported that ASF-related pig mortalities have reduced recently. Financial losses in Mizoram are</a:t>
            </a:r>
          </a:p>
          <a:p>
            <a:pPr algn="l"/>
            <a:r>
              <a:rPr lang="en-US" sz="1800" b="0" i="0" u="none" strike="noStrike" baseline="0" dirty="0">
                <a:latin typeface="Arial" panose="020B0604020202020204" pitchFamily="34" charset="0"/>
              </a:rPr>
              <a:t>estimated between USD $2.75 and $3.0 million.</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249751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BoldMT"/>
              </a:rPr>
              <a:t>Taiwan | November 1: officially recognized by the WOAH as ASF-free, marking it as the second</a:t>
            </a:r>
          </a:p>
          <a:p>
            <a:pPr algn="l"/>
            <a:r>
              <a:rPr lang="en-US" sz="1800" b="1" i="0" u="none" strike="noStrike" baseline="0" dirty="0">
                <a:latin typeface="Arial-BoldMT"/>
              </a:rPr>
              <a:t>country in East Asia, alongside Japan, to achieve this status. </a:t>
            </a:r>
            <a:r>
              <a:rPr lang="en-US" sz="1800" b="0" i="0" u="none" strike="noStrike" baseline="0" dirty="0">
                <a:latin typeface="ArialMT"/>
              </a:rPr>
              <a:t>The Ministry of Agriculture</a:t>
            </a:r>
          </a:p>
          <a:p>
            <a:pPr algn="l"/>
            <a:r>
              <a:rPr lang="en-US" sz="1800" b="0" i="0" u="none" strike="noStrike" baseline="0" dirty="0">
                <a:latin typeface="ArialMT"/>
              </a:rPr>
              <a:t>highlighted that the ASF-free designation will enhance Taiwan’s pork industry by expanding export</a:t>
            </a:r>
          </a:p>
          <a:p>
            <a:pPr algn="l"/>
            <a:r>
              <a:rPr lang="en-US" sz="1800" b="0" i="0" u="none" strike="noStrike" baseline="0" dirty="0">
                <a:latin typeface="ArialMT"/>
              </a:rPr>
              <a:t>opportunities. Taiwan previously achieved freedom from FMD in 2020 and has applied for CSF-free</a:t>
            </a:r>
          </a:p>
          <a:p>
            <a:pPr algn="l"/>
            <a:r>
              <a:rPr lang="en-US" sz="1800" b="0" i="0" u="none" strike="noStrike" baseline="0" dirty="0">
                <a:latin typeface="ArialMT"/>
              </a:rPr>
              <a:t>status, with a decision anticipated in May 2025. Taiwan successfully prevented ASF outbreaks through</a:t>
            </a:r>
          </a:p>
          <a:p>
            <a:pPr algn="l"/>
            <a:r>
              <a:rPr lang="en-US" sz="1800" b="0" i="0" u="none" strike="noStrike" baseline="0" dirty="0">
                <a:latin typeface="ArialMT"/>
              </a:rPr>
              <a:t>stringent border controls and biosecurity measures, promoting sustainable growth in its livestock</a:t>
            </a:r>
          </a:p>
          <a:p>
            <a:pPr algn="l"/>
            <a:r>
              <a:rPr lang="en-CA" sz="1800" b="0" i="0" u="none" strike="noStrike" baseline="0" dirty="0">
                <a:latin typeface="ArialMT"/>
              </a:rPr>
              <a:t>sector. </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759692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2024-11-28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2024-11-28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2024-11-28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2024-11-28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2024-11-28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2024-11-28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2024-11-28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2024-11-28</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946028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link.springer.com/article/10.1007/s11033-024-09961-0" TargetMode="External"/><Relationship Id="rId4" Type="http://schemas.openxmlformats.org/officeDocument/2006/relationships/hyperlink" Target="https://wwwnc.cdc.gov/eid/article/30/5/23-1775_articl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pubmed.ncbi.nlm.nih.gov/39460281/"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pubmed.ncbi.nlm.nih.gov/39460281/" TargetMode="External"/><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pubmed.ncbi.nlm.nih.gov/39460281/" TargetMode="Externa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rlfmd.org/reference-laboratory-reports"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dev.net/global/news/vaccine-for-foot-and-mouth-disease-win-for-east-afric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www.galvmed.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winehealth.org/podcast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woah.org/en/disease/african-swine-fev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ca/en/public-health/services/surveillance/human-emerging-respiratory-pathogens-bulletin/2024/july.html#a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fluview/?CDC_AAref_Val=https://www.cdc.gov/flu/weekly/index.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who.int/emergencies/disease-outbreak-news/item/2024-DON532" TargetMode="External"/><Relationship Id="rId5" Type="http://schemas.openxmlformats.org/officeDocument/2006/relationships/hyperlink" Target="https://www.michigan.gov/mdhhs/inside-mdhhs/newsroom/2024/08/09/swine-flu-detection" TargetMode="External"/><Relationship Id="rId4" Type="http://schemas.openxmlformats.org/officeDocument/2006/relationships/hyperlink" Target="https://www.cidrap.umn.edu/h3n2v-influenza/colorado-michigan-report-h3n2v-flu-infection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ature.com/articles/s44298-024-00042-4" TargetMode="External"/><Relationship Id="rId3" Type="http://schemas.openxmlformats.org/officeDocument/2006/relationships/hyperlink" Target="https://www.tandfonline.com/doi/full/10.1080/22221751.2024.2400530" TargetMode="External"/><Relationship Id="rId7" Type="http://schemas.openxmlformats.org/officeDocument/2006/relationships/hyperlink" Target="https://animaldiseases.biomedcentral.com/articles/10.1186/s44149-024-00130-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ubmed.ncbi.nlm.nih.gov/39113014/" TargetMode="External"/><Relationship Id="rId11" Type="http://schemas.openxmlformats.org/officeDocument/2006/relationships/hyperlink" Target="https://www.mdpi.com/2076-2615/14/20/2980" TargetMode="External"/><Relationship Id="rId5" Type="http://schemas.openxmlformats.org/officeDocument/2006/relationships/hyperlink" Target="https://www.aphis.usda.gov/news/program-update/aphis-veterinary-services-publishes-revised-2024-japanese-encephalitis-je" TargetMode="External"/><Relationship Id="rId10" Type="http://schemas.openxmlformats.org/officeDocument/2006/relationships/hyperlink" Target="https://pubmed.ncbi.nlm.nih.gov/39530033/" TargetMode="External"/><Relationship Id="rId4" Type="http://schemas.openxmlformats.org/officeDocument/2006/relationships/hyperlink" Target="https://www.mdpi.com/1999-4915/16/7/1129" TargetMode="External"/><Relationship Id="rId9" Type="http://schemas.openxmlformats.org/officeDocument/2006/relationships/hyperlink" Target="https://www.biorxiv.org/content/10.1101/2024.08.02.604486v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mpres-i.apps.fao.org/general"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reuters.com/world/europe/france-steps-up-african-swine-fever-surveillance-german-border-2024-09-1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empres-i.apps.fao.org/general"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woah.org/en/what-we-offer/self-declared-disease-statu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ahis.woah.org/#/in-review/5216?fromPage=event-dashboard-ur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winehealth.org/global-disease-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food.ec.europa.eu/document/download/f32a1bdd-ff47-4043-b844-ca6e97f7bcf9_en?filename=reg-com_ahw_20240920_pres-03.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adaderana.lk/news.php?nid=102988#:~:text=The%20Director%20of%20the%20Western,Northern%20and%20North%20Western%20provinc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woah.org/en/what-we-offer/self-declared-disease-statu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a:solidFill>
                  <a:schemeClr val="bg1"/>
                </a:solidFill>
                <a:latin typeface="+mn-lt"/>
              </a:rPr>
              <a:t>Community for Emerging and Zoonotic Diseases</a:t>
            </a:r>
            <a:br>
              <a:rPr lang="fr-FR" sz="2800" b="1" dirty="0">
                <a:solidFill>
                  <a:schemeClr val="bg1"/>
                </a:solidFill>
                <a:latin typeface="+mn-lt"/>
              </a:rPr>
            </a:br>
            <a:r>
              <a:rPr lang="fr-FR" sz="2800" b="1" dirty="0" err="1">
                <a:solidFill>
                  <a:schemeClr val="bg1"/>
                </a:solidFill>
                <a:latin typeface="+mn-lt"/>
              </a:rPr>
              <a:t>Signals</a:t>
            </a:r>
            <a:r>
              <a:rPr lang="fr-FR" sz="2800" b="1" dirty="0">
                <a:solidFill>
                  <a:schemeClr val="bg1"/>
                </a:solidFill>
                <a:latin typeface="+mn-lt"/>
              </a:rPr>
              <a:t> of </a:t>
            </a:r>
            <a:r>
              <a:rPr lang="fr-FR" sz="2800" b="1" dirty="0" err="1">
                <a:solidFill>
                  <a:schemeClr val="bg1"/>
                </a:solidFill>
                <a:latin typeface="+mn-lt"/>
              </a:rPr>
              <a:t>Interest</a:t>
            </a:r>
            <a:r>
              <a:rPr lang="fr-FR" sz="2800" b="1" dirty="0">
                <a:solidFill>
                  <a:schemeClr val="bg1"/>
                </a:solidFill>
                <a:latin typeface="+mn-lt"/>
              </a:rPr>
              <a:t> for CSHIN </a:t>
            </a:r>
            <a:endParaRPr lang="en-CA" sz="2000" b="1" i="1" dirty="0">
              <a:solidFill>
                <a:schemeClr val="bg1"/>
              </a:solidFill>
            </a:endParaRPr>
          </a:p>
        </p:txBody>
      </p:sp>
      <p:sp>
        <p:nvSpPr>
          <p:cNvPr id="2" name="Subtitle 1"/>
          <p:cNvSpPr>
            <a:spLocks noGrp="1"/>
          </p:cNvSpPr>
          <p:nvPr>
            <p:ph type="subTitle" idx="1"/>
          </p:nvPr>
        </p:nvSpPr>
        <p:spPr>
          <a:xfrm>
            <a:off x="5600635" y="4078478"/>
            <a:ext cx="6591365" cy="1429439"/>
          </a:xfrm>
        </p:spPr>
        <p:txBody>
          <a:bodyPr>
            <a:normAutofit/>
          </a:bodyPr>
          <a:lstStyle/>
          <a:p>
            <a:pPr algn="r"/>
            <a:r>
              <a:rPr lang="en-CA" b="1" dirty="0">
                <a:solidFill>
                  <a:schemeClr val="bg1"/>
                </a:solidFill>
              </a:rPr>
              <a:t>21 November 2024</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4368-32A9-3304-E16C-23A2969CEC49}"/>
              </a:ext>
            </a:extLst>
          </p:cNvPr>
          <p:cNvSpPr>
            <a:spLocks noGrp="1"/>
          </p:cNvSpPr>
          <p:nvPr>
            <p:ph type="title"/>
          </p:nvPr>
        </p:nvSpPr>
        <p:spPr/>
        <p:txBody>
          <a:bodyPr>
            <a:normAutofit/>
          </a:bodyPr>
          <a:lstStyle/>
          <a:p>
            <a:r>
              <a:rPr lang="en-US" sz="2400" dirty="0">
                <a:latin typeface="+mn-lt"/>
                <a:hlinkClick r:id="rId3"/>
              </a:rPr>
              <a:t>Genotype II Live-Attenuated ASFV Vaccine Strains Unable to Completely Protect Pigs against the Emerging Recombinant ASFV Genotype I/II Strain in Vietnam - PubMed</a:t>
            </a:r>
            <a:endParaRPr lang="en-CA" sz="2400" dirty="0">
              <a:latin typeface="+mn-lt"/>
            </a:endParaRPr>
          </a:p>
        </p:txBody>
      </p:sp>
      <p:sp>
        <p:nvSpPr>
          <p:cNvPr id="3" name="Content Placeholder 2">
            <a:extLst>
              <a:ext uri="{FF2B5EF4-FFF2-40B4-BE49-F238E27FC236}">
                <a16:creationId xmlns:a16="http://schemas.microsoft.com/office/drawing/2014/main" id="{2FC1A2B7-5B01-AB26-398A-68182A4B43CE}"/>
              </a:ext>
            </a:extLst>
          </p:cNvPr>
          <p:cNvSpPr>
            <a:spLocks noGrp="1"/>
          </p:cNvSpPr>
          <p:nvPr>
            <p:ph sz="half" idx="1"/>
          </p:nvPr>
        </p:nvSpPr>
        <p:spPr/>
        <p:txBody>
          <a:bodyPr>
            <a:normAutofit fontScale="85000" lnSpcReduction="10000"/>
          </a:bodyPr>
          <a:lstStyle/>
          <a:p>
            <a:r>
              <a:rPr lang="en-US" dirty="0"/>
              <a:t>In 2021, recombinant ASF Viruses (rASFV I/II) containing genetic elements from genotype I and II ASF viruses emerged in China</a:t>
            </a:r>
          </a:p>
          <a:p>
            <a:endParaRPr lang="en-US" dirty="0"/>
          </a:p>
          <a:p>
            <a:r>
              <a:rPr lang="en-US" dirty="0"/>
              <a:t>2023 Cases rASFV I/II found in </a:t>
            </a:r>
            <a:r>
              <a:rPr lang="en-US" dirty="0">
                <a:hlinkClick r:id="rId4"/>
              </a:rPr>
              <a:t>Northern Vietnam </a:t>
            </a:r>
            <a:r>
              <a:rPr lang="en-US" dirty="0"/>
              <a:t>and in </a:t>
            </a:r>
            <a:r>
              <a:rPr lang="en-US" dirty="0">
                <a:hlinkClick r:id="rId5"/>
              </a:rPr>
              <a:t>Russia’s </a:t>
            </a:r>
            <a:r>
              <a:rPr lang="en-US" dirty="0" err="1">
                <a:hlinkClick r:id="rId5"/>
              </a:rPr>
              <a:t>Primorsky</a:t>
            </a:r>
            <a:r>
              <a:rPr lang="en-US" dirty="0">
                <a:hlinkClick r:id="rId5"/>
              </a:rPr>
              <a:t> region</a:t>
            </a:r>
            <a:endParaRPr lang="en-US" dirty="0"/>
          </a:p>
          <a:p>
            <a:pPr lvl="1"/>
            <a:r>
              <a:rPr lang="en-US" dirty="0"/>
              <a:t>Close to borders with China</a:t>
            </a:r>
          </a:p>
        </p:txBody>
      </p:sp>
      <p:sp>
        <p:nvSpPr>
          <p:cNvPr id="4" name="Content Placeholder 3">
            <a:extLst>
              <a:ext uri="{FF2B5EF4-FFF2-40B4-BE49-F238E27FC236}">
                <a16:creationId xmlns:a16="http://schemas.microsoft.com/office/drawing/2014/main" id="{0B5DA049-3223-7A96-4124-CAB1B4580D9D}"/>
              </a:ext>
            </a:extLst>
          </p:cNvPr>
          <p:cNvSpPr>
            <a:spLocks noGrp="1"/>
          </p:cNvSpPr>
          <p:nvPr>
            <p:ph sz="half" idx="2"/>
          </p:nvPr>
        </p:nvSpPr>
        <p:spPr/>
        <p:txBody>
          <a:bodyPr>
            <a:normAutofit fontScale="85000" lnSpcReduction="10000"/>
          </a:bodyPr>
          <a:lstStyle/>
          <a:p>
            <a:r>
              <a:rPr lang="en-US" dirty="0"/>
              <a:t>Vietnam has 2 licensed live attenuated vaccines against ASF</a:t>
            </a:r>
          </a:p>
          <a:p>
            <a:pPr marL="914400" lvl="2" indent="0">
              <a:buNone/>
            </a:pPr>
            <a:endParaRPr lang="en-US" dirty="0"/>
          </a:p>
          <a:p>
            <a:r>
              <a:rPr lang="en-US" dirty="0"/>
              <a:t>Pigs vaccinated with approved vaccines, when challenged with rASFV I/II, succumbed to the infection, or developed signs of chronic ASF.</a:t>
            </a:r>
          </a:p>
          <a:p>
            <a:endParaRPr lang="en-US" dirty="0"/>
          </a:p>
          <a:p>
            <a:r>
              <a:rPr lang="en-US" dirty="0"/>
              <a:t>Important as we had hoped the vaccines would decrease the level of virus circulating globally, resulting in a decreased introduction risk for Canada </a:t>
            </a:r>
            <a:endParaRPr lang="en-CA" dirty="0"/>
          </a:p>
        </p:txBody>
      </p:sp>
      <p:sp>
        <p:nvSpPr>
          <p:cNvPr id="5" name="Slide Number Placeholder 4">
            <a:extLst>
              <a:ext uri="{FF2B5EF4-FFF2-40B4-BE49-F238E27FC236}">
                <a16:creationId xmlns:a16="http://schemas.microsoft.com/office/drawing/2014/main" id="{7D832E17-A1FD-EA62-9AD9-5F93DDB1F7D7}"/>
              </a:ext>
            </a:extLst>
          </p:cNvPr>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369921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E3D-B6BA-4A81-0D17-83D86E7339CA}"/>
              </a:ext>
            </a:extLst>
          </p:cNvPr>
          <p:cNvSpPr>
            <a:spLocks noGrp="1"/>
          </p:cNvSpPr>
          <p:nvPr>
            <p:ph type="title"/>
          </p:nvPr>
        </p:nvSpPr>
        <p:spPr>
          <a:xfrm>
            <a:off x="363767" y="130324"/>
            <a:ext cx="10515600" cy="1325563"/>
          </a:xfrm>
        </p:spPr>
        <p:txBody>
          <a:bodyPr>
            <a:normAutofit/>
          </a:bodyPr>
          <a:lstStyle/>
          <a:p>
            <a:r>
              <a:rPr lang="en-US" sz="2800" dirty="0">
                <a:latin typeface="+mn-lt"/>
                <a:hlinkClick r:id="rId3"/>
              </a:rPr>
              <a:t>Genotype II Live-Attenuated ASFV Vaccine Strains Unable to Completely Protect Pigs against the Emerging Recombinant ASFV Genotype I/II Strain in Vietnam - PubMed</a:t>
            </a:r>
            <a:endParaRPr lang="en-CA" sz="2800" dirty="0"/>
          </a:p>
        </p:txBody>
      </p:sp>
      <p:sp>
        <p:nvSpPr>
          <p:cNvPr id="5" name="Slide Number Placeholder 4">
            <a:extLst>
              <a:ext uri="{FF2B5EF4-FFF2-40B4-BE49-F238E27FC236}">
                <a16:creationId xmlns:a16="http://schemas.microsoft.com/office/drawing/2014/main" id="{1D7B170F-173E-CE54-07D5-DDA1809D0472}"/>
              </a:ext>
            </a:extLst>
          </p:cNvPr>
          <p:cNvSpPr>
            <a:spLocks noGrp="1"/>
          </p:cNvSpPr>
          <p:nvPr>
            <p:ph type="sldNum" sz="quarter" idx="12"/>
          </p:nvPr>
        </p:nvSpPr>
        <p:spPr/>
        <p:txBody>
          <a:bodyPr/>
          <a:lstStyle/>
          <a:p>
            <a:fld id="{C4E7A136-B623-44AA-A653-F7B0DDAA2C31}" type="slidenum">
              <a:rPr lang="en-US" smtClean="0"/>
              <a:t>11</a:t>
            </a:fld>
            <a:endParaRPr lang="en-US" dirty="0"/>
          </a:p>
        </p:txBody>
      </p:sp>
      <p:pic>
        <p:nvPicPr>
          <p:cNvPr id="13" name="Content Placeholder 12" descr="A purple pig with a ribbon&#10;&#10;Description automatically generated">
            <a:extLst>
              <a:ext uri="{FF2B5EF4-FFF2-40B4-BE49-F238E27FC236}">
                <a16:creationId xmlns:a16="http://schemas.microsoft.com/office/drawing/2014/main" id="{771EB969-56A3-CF78-C170-23038F231187}"/>
              </a:ext>
            </a:extLst>
          </p:cNvPr>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5647975" y="3201154"/>
            <a:ext cx="802100" cy="802100"/>
          </a:xfrm>
        </p:spPr>
      </p:pic>
      <p:sp>
        <p:nvSpPr>
          <p:cNvPr id="22" name="Content Placeholder 21">
            <a:extLst>
              <a:ext uri="{FF2B5EF4-FFF2-40B4-BE49-F238E27FC236}">
                <a16:creationId xmlns:a16="http://schemas.microsoft.com/office/drawing/2014/main" id="{61FCFFBF-D565-DFD4-8FEE-41A29DABDED5}"/>
              </a:ext>
            </a:extLst>
          </p:cNvPr>
          <p:cNvSpPr>
            <a:spLocks noGrp="1"/>
          </p:cNvSpPr>
          <p:nvPr>
            <p:ph sz="half" idx="2"/>
          </p:nvPr>
        </p:nvSpPr>
        <p:spPr>
          <a:xfrm>
            <a:off x="327129" y="1928140"/>
            <a:ext cx="5181600" cy="4351338"/>
          </a:xfrm>
        </p:spPr>
        <p:txBody>
          <a:bodyPr/>
          <a:lstStyle/>
          <a:p>
            <a:r>
              <a:rPr lang="en-CA" dirty="0"/>
              <a:t>3 groups of 6 pigs</a:t>
            </a:r>
          </a:p>
          <a:p>
            <a:pPr lvl="1"/>
            <a:r>
              <a:rPr lang="en-CA" dirty="0"/>
              <a:t>8 week old Yorkshire-Landrace-Duroc crossbred</a:t>
            </a:r>
          </a:p>
          <a:p>
            <a:r>
              <a:rPr lang="en-CA" dirty="0"/>
              <a:t>Negative for ASF, PCV2, FMD, CSF, PRRS (molecular testing)</a:t>
            </a:r>
          </a:p>
          <a:p>
            <a:r>
              <a:rPr lang="en-CA" dirty="0"/>
              <a:t>Negative ASF serology </a:t>
            </a:r>
          </a:p>
          <a:p>
            <a:r>
              <a:rPr lang="en-CA" dirty="0"/>
              <a:t>Groups separated and allow to acclimate 1 week</a:t>
            </a:r>
          </a:p>
          <a:p>
            <a:r>
              <a:rPr lang="en-CA" dirty="0"/>
              <a:t>Vaccinated</a:t>
            </a:r>
          </a:p>
        </p:txBody>
      </p:sp>
      <p:grpSp>
        <p:nvGrpSpPr>
          <p:cNvPr id="38" name="Group 37">
            <a:extLst>
              <a:ext uri="{FF2B5EF4-FFF2-40B4-BE49-F238E27FC236}">
                <a16:creationId xmlns:a16="http://schemas.microsoft.com/office/drawing/2014/main" id="{7B0F0ED7-F7AF-D2EB-5527-CD41B820E8C6}"/>
              </a:ext>
            </a:extLst>
          </p:cNvPr>
          <p:cNvGrpSpPr/>
          <p:nvPr/>
        </p:nvGrpSpPr>
        <p:grpSpPr>
          <a:xfrm>
            <a:off x="5732417" y="1687226"/>
            <a:ext cx="2290539" cy="1331172"/>
            <a:chOff x="346756" y="1814002"/>
            <a:chExt cx="2290539" cy="1331172"/>
          </a:xfrm>
        </p:grpSpPr>
        <p:pic>
          <p:nvPicPr>
            <p:cNvPr id="20" name="Content Placeholder 8" descr="A blue pig with a ribbon&#10;&#10;Description automatically generated">
              <a:extLst>
                <a:ext uri="{FF2B5EF4-FFF2-40B4-BE49-F238E27FC236}">
                  <a16:creationId xmlns:a16="http://schemas.microsoft.com/office/drawing/2014/main" id="{819968AF-39C5-C132-B001-34F5BA74C5A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6756" y="1814002"/>
              <a:ext cx="763929" cy="763929"/>
            </a:xfrm>
            <a:prstGeom prst="rect">
              <a:avLst/>
            </a:prstGeom>
          </p:spPr>
        </p:pic>
        <p:pic>
          <p:nvPicPr>
            <p:cNvPr id="23" name="Content Placeholder 8" descr="A blue pig with a ribbon&#10;&#10;Description automatically generated">
              <a:extLst>
                <a:ext uri="{FF2B5EF4-FFF2-40B4-BE49-F238E27FC236}">
                  <a16:creationId xmlns:a16="http://schemas.microsoft.com/office/drawing/2014/main" id="{1F7917A5-8A56-98D6-35D4-30D660090B7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6756" y="2277693"/>
              <a:ext cx="763929" cy="763929"/>
            </a:xfrm>
            <a:prstGeom prst="rect">
              <a:avLst/>
            </a:prstGeom>
          </p:spPr>
        </p:pic>
        <p:pic>
          <p:nvPicPr>
            <p:cNvPr id="24" name="Content Placeholder 8" descr="A blue pig with a ribbon&#10;&#10;Description automatically generated">
              <a:extLst>
                <a:ext uri="{FF2B5EF4-FFF2-40B4-BE49-F238E27FC236}">
                  <a16:creationId xmlns:a16="http://schemas.microsoft.com/office/drawing/2014/main" id="{392EA8B2-44BB-F498-9FBC-6802C3F1A0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10061" y="2319279"/>
              <a:ext cx="763929" cy="763929"/>
            </a:xfrm>
            <a:prstGeom prst="rect">
              <a:avLst/>
            </a:prstGeom>
          </p:spPr>
        </p:pic>
        <p:pic>
          <p:nvPicPr>
            <p:cNvPr id="25" name="Content Placeholder 8" descr="A blue pig with a ribbon&#10;&#10;Description automatically generated">
              <a:extLst>
                <a:ext uri="{FF2B5EF4-FFF2-40B4-BE49-F238E27FC236}">
                  <a16:creationId xmlns:a16="http://schemas.microsoft.com/office/drawing/2014/main" id="{8E808EF6-CD4F-0F9E-650B-38BA0FAA44A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873366" y="1886571"/>
              <a:ext cx="763929" cy="763929"/>
            </a:xfrm>
            <a:prstGeom prst="rect">
              <a:avLst/>
            </a:prstGeom>
          </p:spPr>
        </p:pic>
        <p:pic>
          <p:nvPicPr>
            <p:cNvPr id="26" name="Content Placeholder 8" descr="A blue pig with a ribbon&#10;&#10;Description automatically generated">
              <a:extLst>
                <a:ext uri="{FF2B5EF4-FFF2-40B4-BE49-F238E27FC236}">
                  <a16:creationId xmlns:a16="http://schemas.microsoft.com/office/drawing/2014/main" id="{67CA9A92-0541-194D-9FA3-79B2AE4E2D9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10061" y="1844985"/>
              <a:ext cx="763929" cy="763929"/>
            </a:xfrm>
            <a:prstGeom prst="rect">
              <a:avLst/>
            </a:prstGeom>
          </p:spPr>
        </p:pic>
        <p:pic>
          <p:nvPicPr>
            <p:cNvPr id="27" name="Content Placeholder 8" descr="A blue pig with a ribbon&#10;&#10;Description automatically generated">
              <a:extLst>
                <a:ext uri="{FF2B5EF4-FFF2-40B4-BE49-F238E27FC236}">
                  <a16:creationId xmlns:a16="http://schemas.microsoft.com/office/drawing/2014/main" id="{B4DE006A-57EA-3230-67B7-4D36BED9D84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873366" y="2381245"/>
              <a:ext cx="763929" cy="763929"/>
            </a:xfrm>
            <a:prstGeom prst="rect">
              <a:avLst/>
            </a:prstGeom>
          </p:spPr>
        </p:pic>
      </p:grpSp>
      <p:pic>
        <p:nvPicPr>
          <p:cNvPr id="28" name="Content Placeholder 12" descr="A purple pig with a ribbon&#10;&#10;Description automatically generated">
            <a:extLst>
              <a:ext uri="{FF2B5EF4-FFF2-40B4-BE49-F238E27FC236}">
                <a16:creationId xmlns:a16="http://schemas.microsoft.com/office/drawing/2014/main" id="{653D5516-8908-E3DD-668B-CBCE9052A7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88870" y="3232812"/>
            <a:ext cx="802100" cy="802100"/>
          </a:xfrm>
          <a:prstGeom prst="rect">
            <a:avLst/>
          </a:prstGeom>
        </p:spPr>
      </p:pic>
      <p:pic>
        <p:nvPicPr>
          <p:cNvPr id="29" name="Content Placeholder 12" descr="A purple pig with a ribbon&#10;&#10;Description automatically generated">
            <a:extLst>
              <a:ext uri="{FF2B5EF4-FFF2-40B4-BE49-F238E27FC236}">
                <a16:creationId xmlns:a16="http://schemas.microsoft.com/office/drawing/2014/main" id="{83BC6282-5E80-4326-C889-82E29B3CC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68886" y="3296107"/>
            <a:ext cx="802100" cy="802100"/>
          </a:xfrm>
          <a:prstGeom prst="rect">
            <a:avLst/>
          </a:prstGeom>
        </p:spPr>
      </p:pic>
      <p:pic>
        <p:nvPicPr>
          <p:cNvPr id="30" name="Content Placeholder 12" descr="A purple pig with a ribbon&#10;&#10;Description automatically generated">
            <a:extLst>
              <a:ext uri="{FF2B5EF4-FFF2-40B4-BE49-F238E27FC236}">
                <a16:creationId xmlns:a16="http://schemas.microsoft.com/office/drawing/2014/main" id="{F5C311A4-0CD8-8B72-0BA5-5FFFA897F6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87720" y="3718048"/>
            <a:ext cx="802100" cy="802100"/>
          </a:xfrm>
          <a:prstGeom prst="rect">
            <a:avLst/>
          </a:prstGeom>
        </p:spPr>
      </p:pic>
      <p:pic>
        <p:nvPicPr>
          <p:cNvPr id="31" name="Content Placeholder 12" descr="A purple pig with a ribbon&#10;&#10;Description automatically generated">
            <a:extLst>
              <a:ext uri="{FF2B5EF4-FFF2-40B4-BE49-F238E27FC236}">
                <a16:creationId xmlns:a16="http://schemas.microsoft.com/office/drawing/2014/main" id="{F3409E24-2C32-476C-16AE-EE26C5738E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52592" y="3790781"/>
            <a:ext cx="802100" cy="802100"/>
          </a:xfrm>
          <a:prstGeom prst="rect">
            <a:avLst/>
          </a:prstGeom>
        </p:spPr>
      </p:pic>
      <p:pic>
        <p:nvPicPr>
          <p:cNvPr id="32" name="Content Placeholder 12" descr="A purple pig with a ribbon&#10;&#10;Description automatically generated">
            <a:extLst>
              <a:ext uri="{FF2B5EF4-FFF2-40B4-BE49-F238E27FC236}">
                <a16:creationId xmlns:a16="http://schemas.microsoft.com/office/drawing/2014/main" id="{76990C11-3DF8-92F7-FADD-EFC97906CF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17464" y="3854616"/>
            <a:ext cx="802100" cy="802100"/>
          </a:xfrm>
          <a:prstGeom prst="rect">
            <a:avLst/>
          </a:prstGeom>
        </p:spPr>
      </p:pic>
      <p:grpSp>
        <p:nvGrpSpPr>
          <p:cNvPr id="39" name="Group 38">
            <a:extLst>
              <a:ext uri="{FF2B5EF4-FFF2-40B4-BE49-F238E27FC236}">
                <a16:creationId xmlns:a16="http://schemas.microsoft.com/office/drawing/2014/main" id="{E595D812-7691-94AD-7614-7C7B31551FE0}"/>
              </a:ext>
            </a:extLst>
          </p:cNvPr>
          <p:cNvGrpSpPr/>
          <p:nvPr/>
        </p:nvGrpSpPr>
        <p:grpSpPr>
          <a:xfrm>
            <a:off x="5633126" y="4930873"/>
            <a:ext cx="2607707" cy="1425493"/>
            <a:chOff x="307961" y="4791710"/>
            <a:chExt cx="2607707" cy="1425493"/>
          </a:xfrm>
        </p:grpSpPr>
        <p:pic>
          <p:nvPicPr>
            <p:cNvPr id="15" name="Picture 14" descr="A blue pig with a black background&#10;&#10;Description automatically generated">
              <a:extLst>
                <a:ext uri="{FF2B5EF4-FFF2-40B4-BE49-F238E27FC236}">
                  <a16:creationId xmlns:a16="http://schemas.microsoft.com/office/drawing/2014/main" id="{7621CF26-B319-7CAD-5366-B19E52556E5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07961" y="4791710"/>
              <a:ext cx="840895" cy="840895"/>
            </a:xfrm>
            <a:prstGeom prst="rect">
              <a:avLst/>
            </a:prstGeom>
          </p:spPr>
        </p:pic>
        <p:pic>
          <p:nvPicPr>
            <p:cNvPr id="33" name="Picture 32" descr="A blue pig with a black background&#10;&#10;Description automatically generated">
              <a:extLst>
                <a:ext uri="{FF2B5EF4-FFF2-40B4-BE49-F238E27FC236}">
                  <a16:creationId xmlns:a16="http://schemas.microsoft.com/office/drawing/2014/main" id="{283A1C81-4BAE-98C8-2ECD-AD7A9E8A0DA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96810" y="4833542"/>
              <a:ext cx="840895" cy="840895"/>
            </a:xfrm>
            <a:prstGeom prst="rect">
              <a:avLst/>
            </a:prstGeom>
          </p:spPr>
        </p:pic>
        <p:pic>
          <p:nvPicPr>
            <p:cNvPr id="34" name="Picture 33" descr="A blue pig with a black background&#10;&#10;Description automatically generated">
              <a:extLst>
                <a:ext uri="{FF2B5EF4-FFF2-40B4-BE49-F238E27FC236}">
                  <a16:creationId xmlns:a16="http://schemas.microsoft.com/office/drawing/2014/main" id="{8C6ED0B4-42D0-039E-2251-89EEE40AA40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74773" y="4857414"/>
              <a:ext cx="840895" cy="840895"/>
            </a:xfrm>
            <a:prstGeom prst="rect">
              <a:avLst/>
            </a:prstGeom>
          </p:spPr>
        </p:pic>
        <p:pic>
          <p:nvPicPr>
            <p:cNvPr id="35" name="Picture 34" descr="A blue pig with a black background&#10;&#10;Description automatically generated">
              <a:extLst>
                <a:ext uri="{FF2B5EF4-FFF2-40B4-BE49-F238E27FC236}">
                  <a16:creationId xmlns:a16="http://schemas.microsoft.com/office/drawing/2014/main" id="{B11220AF-C300-AA31-338B-5A2B79040E8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8847" y="5311816"/>
              <a:ext cx="840895" cy="840895"/>
            </a:xfrm>
            <a:prstGeom prst="rect">
              <a:avLst/>
            </a:prstGeom>
          </p:spPr>
        </p:pic>
        <p:pic>
          <p:nvPicPr>
            <p:cNvPr id="36" name="Picture 35" descr="A blue pig with a black background&#10;&#10;Description automatically generated">
              <a:extLst>
                <a:ext uri="{FF2B5EF4-FFF2-40B4-BE49-F238E27FC236}">
                  <a16:creationId xmlns:a16="http://schemas.microsoft.com/office/drawing/2014/main" id="{5F29CC72-CC9F-1E65-4A17-57413230610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207696" y="5376308"/>
              <a:ext cx="840895" cy="840895"/>
            </a:xfrm>
            <a:prstGeom prst="rect">
              <a:avLst/>
            </a:prstGeom>
          </p:spPr>
        </p:pic>
        <p:pic>
          <p:nvPicPr>
            <p:cNvPr id="37" name="Picture 36" descr="A blue pig with a black background&#10;&#10;Description automatically generated">
              <a:extLst>
                <a:ext uri="{FF2B5EF4-FFF2-40B4-BE49-F238E27FC236}">
                  <a16:creationId xmlns:a16="http://schemas.microsoft.com/office/drawing/2014/main" id="{B5429513-2220-65AD-0797-4CF7A4E491B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74773" y="5376308"/>
              <a:ext cx="840895" cy="840895"/>
            </a:xfrm>
            <a:prstGeom prst="rect">
              <a:avLst/>
            </a:prstGeom>
          </p:spPr>
        </p:pic>
      </p:grpSp>
      <p:sp>
        <p:nvSpPr>
          <p:cNvPr id="40" name="Rectangle 39">
            <a:extLst>
              <a:ext uri="{FF2B5EF4-FFF2-40B4-BE49-F238E27FC236}">
                <a16:creationId xmlns:a16="http://schemas.microsoft.com/office/drawing/2014/main" id="{8AA7E52B-9050-5FCB-3500-48617D952ABF}"/>
              </a:ext>
            </a:extLst>
          </p:cNvPr>
          <p:cNvSpPr/>
          <p:nvPr/>
        </p:nvSpPr>
        <p:spPr>
          <a:xfrm>
            <a:off x="5364480" y="1550126"/>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085CCFAB-7C61-F5CB-A5EA-9E74183E6391}"/>
              </a:ext>
            </a:extLst>
          </p:cNvPr>
          <p:cNvSpPr/>
          <p:nvPr/>
        </p:nvSpPr>
        <p:spPr>
          <a:xfrm>
            <a:off x="5361565" y="3172717"/>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430C8EC0-AFEB-7469-1F2B-C3E2F014431B}"/>
              </a:ext>
            </a:extLst>
          </p:cNvPr>
          <p:cNvSpPr/>
          <p:nvPr/>
        </p:nvSpPr>
        <p:spPr>
          <a:xfrm>
            <a:off x="5349331" y="4783568"/>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21">
            <a:extLst>
              <a:ext uri="{FF2B5EF4-FFF2-40B4-BE49-F238E27FC236}">
                <a16:creationId xmlns:a16="http://schemas.microsoft.com/office/drawing/2014/main" id="{3D07C9B9-C718-8594-B2B4-6E104D96C379}"/>
              </a:ext>
            </a:extLst>
          </p:cNvPr>
          <p:cNvSpPr txBox="1">
            <a:spLocks/>
          </p:cNvSpPr>
          <p:nvPr/>
        </p:nvSpPr>
        <p:spPr>
          <a:xfrm>
            <a:off x="8742289" y="1550126"/>
            <a:ext cx="31125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Control group = PBS</a:t>
            </a:r>
          </a:p>
          <a:p>
            <a:pPr marL="0" indent="0">
              <a:buNone/>
            </a:pPr>
            <a:endParaRPr lang="en-CA" dirty="0"/>
          </a:p>
          <a:p>
            <a:pPr marL="0" indent="0">
              <a:buNone/>
            </a:pPr>
            <a:endParaRPr lang="en-CA" dirty="0"/>
          </a:p>
          <a:p>
            <a:pPr marL="0" indent="0">
              <a:buNone/>
            </a:pPr>
            <a:endParaRPr lang="en-CA" dirty="0"/>
          </a:p>
          <a:p>
            <a:pPr marL="0" indent="0">
              <a:buNone/>
            </a:pPr>
            <a:r>
              <a:rPr lang="en-CA" dirty="0"/>
              <a:t>Vaccine (IM) ASFV-G-</a:t>
            </a:r>
            <a:r>
              <a:rPr lang="el-GR" dirty="0"/>
              <a:t>Δ</a:t>
            </a:r>
            <a:r>
              <a:rPr lang="en-CA" dirty="0"/>
              <a:t>I177L</a:t>
            </a:r>
          </a:p>
          <a:p>
            <a:pPr marL="0" indent="0">
              <a:buNone/>
            </a:pPr>
            <a:endParaRPr lang="en-CA" dirty="0"/>
          </a:p>
          <a:p>
            <a:pPr marL="0" indent="0">
              <a:buNone/>
            </a:pPr>
            <a:r>
              <a:rPr lang="en-CA" dirty="0"/>
              <a:t>Vaccine (IM) ASFV-G-</a:t>
            </a:r>
            <a:r>
              <a:rPr lang="el-GR" dirty="0"/>
              <a:t>Δ</a:t>
            </a:r>
            <a:r>
              <a:rPr lang="en-CA" dirty="0"/>
              <a:t>MGF</a:t>
            </a:r>
          </a:p>
        </p:txBody>
      </p:sp>
      <p:pic>
        <p:nvPicPr>
          <p:cNvPr id="45" name="Picture 44" descr="A black background with a black square&#10;&#10;Description automatically generated with medium confidence">
            <a:extLst>
              <a:ext uri="{FF2B5EF4-FFF2-40B4-BE49-F238E27FC236}">
                <a16:creationId xmlns:a16="http://schemas.microsoft.com/office/drawing/2014/main" id="{7D2A8CBE-9345-2381-CE16-0ACDFDEA296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883551" y="1226622"/>
            <a:ext cx="1206137" cy="1206137"/>
          </a:xfrm>
          <a:prstGeom prst="rect">
            <a:avLst/>
          </a:prstGeom>
        </p:spPr>
      </p:pic>
      <p:pic>
        <p:nvPicPr>
          <p:cNvPr id="47" name="Picture 46" descr="A green syringe on a black background&#10;&#10;Description automatically generated">
            <a:extLst>
              <a:ext uri="{FF2B5EF4-FFF2-40B4-BE49-F238E27FC236}">
                <a16:creationId xmlns:a16="http://schemas.microsoft.com/office/drawing/2014/main" id="{4AB9F58A-F3DC-6C46-1B46-EF4CF9612C0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91435" y="4382436"/>
            <a:ext cx="1124244" cy="1124244"/>
          </a:xfrm>
          <a:prstGeom prst="rect">
            <a:avLst/>
          </a:prstGeom>
        </p:spPr>
      </p:pic>
      <p:pic>
        <p:nvPicPr>
          <p:cNvPr id="49" name="Picture 48" descr="A syringe with a needle&#10;&#10;Description automatically generated">
            <a:extLst>
              <a:ext uri="{FF2B5EF4-FFF2-40B4-BE49-F238E27FC236}">
                <a16:creationId xmlns:a16="http://schemas.microsoft.com/office/drawing/2014/main" id="{46EE6480-958F-8FEF-65D2-2DE6A49283C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961425" y="2869751"/>
            <a:ext cx="1124244" cy="1124244"/>
          </a:xfrm>
          <a:prstGeom prst="rect">
            <a:avLst/>
          </a:prstGeom>
        </p:spPr>
      </p:pic>
    </p:spTree>
    <p:extLst>
      <p:ext uri="{BB962C8B-B14F-4D97-AF65-F5344CB8AC3E}">
        <p14:creationId xmlns:p14="http://schemas.microsoft.com/office/powerpoint/2010/main" val="229252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E3D-B6BA-4A81-0D17-83D86E7339CA}"/>
              </a:ext>
            </a:extLst>
          </p:cNvPr>
          <p:cNvSpPr>
            <a:spLocks noGrp="1"/>
          </p:cNvSpPr>
          <p:nvPr>
            <p:ph type="title"/>
          </p:nvPr>
        </p:nvSpPr>
        <p:spPr>
          <a:xfrm>
            <a:off x="1027416" y="-195779"/>
            <a:ext cx="11349042" cy="1521270"/>
          </a:xfrm>
        </p:spPr>
        <p:txBody>
          <a:bodyPr>
            <a:normAutofit/>
          </a:bodyPr>
          <a:lstStyle/>
          <a:p>
            <a:r>
              <a:rPr lang="en-US" sz="1800" dirty="0">
                <a:latin typeface="+mn-lt"/>
                <a:hlinkClick r:id="rId3"/>
              </a:rPr>
              <a:t>Genotype II Live-Attenuated ASFV Vaccine Strains Unable to Completely Protect Pigs against the Emerging Recombinant ASFV Genotype I/II Strain in Vietnam - PubMed</a:t>
            </a:r>
            <a:endParaRPr lang="en-CA" sz="1800" dirty="0"/>
          </a:p>
        </p:txBody>
      </p:sp>
      <p:sp>
        <p:nvSpPr>
          <p:cNvPr id="5" name="Slide Number Placeholder 4">
            <a:extLst>
              <a:ext uri="{FF2B5EF4-FFF2-40B4-BE49-F238E27FC236}">
                <a16:creationId xmlns:a16="http://schemas.microsoft.com/office/drawing/2014/main" id="{1D7B170F-173E-CE54-07D5-DDA1809D0472}"/>
              </a:ext>
            </a:extLst>
          </p:cNvPr>
          <p:cNvSpPr>
            <a:spLocks noGrp="1"/>
          </p:cNvSpPr>
          <p:nvPr>
            <p:ph type="sldNum" sz="quarter" idx="12"/>
          </p:nvPr>
        </p:nvSpPr>
        <p:spPr/>
        <p:txBody>
          <a:bodyPr/>
          <a:lstStyle/>
          <a:p>
            <a:fld id="{C4E7A136-B623-44AA-A653-F7B0DDAA2C31}" type="slidenum">
              <a:rPr lang="en-US" smtClean="0"/>
              <a:t>12</a:t>
            </a:fld>
            <a:endParaRPr lang="en-US" dirty="0"/>
          </a:p>
        </p:txBody>
      </p:sp>
      <p:pic>
        <p:nvPicPr>
          <p:cNvPr id="13" name="Content Placeholder 12" descr="A purple pig with a ribbon&#10;&#10;Description automatically generated">
            <a:extLst>
              <a:ext uri="{FF2B5EF4-FFF2-40B4-BE49-F238E27FC236}">
                <a16:creationId xmlns:a16="http://schemas.microsoft.com/office/drawing/2014/main" id="{771EB969-56A3-CF78-C170-23038F231187}"/>
              </a:ext>
            </a:extLst>
          </p:cNvPr>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798413" y="2645100"/>
            <a:ext cx="802100" cy="802100"/>
          </a:xfrm>
        </p:spPr>
      </p:pic>
      <p:pic>
        <p:nvPicPr>
          <p:cNvPr id="12" name="Content Placeholder 11" descr="A black background with a black square&#10;&#10;Description automatically generated with medium confidence">
            <a:extLst>
              <a:ext uri="{FF2B5EF4-FFF2-40B4-BE49-F238E27FC236}">
                <a16:creationId xmlns:a16="http://schemas.microsoft.com/office/drawing/2014/main" id="{4D525CD4-8887-3A89-708B-AE9D1897F8AD}"/>
              </a:ext>
            </a:extLst>
          </p:cNvPr>
          <p:cNvPicPr>
            <a:picLocks noGrp="1" noChangeAspect="1"/>
          </p:cNvPicPr>
          <p:nvPr>
            <p:ph sz="half" idx="2"/>
          </p:nvPr>
        </p:nvPicPr>
        <p:blipFill>
          <a:blip r:embed="rId5" cstate="screen">
            <a:extLst>
              <a:ext uri="{28A0092B-C50C-407E-A947-70E740481C1C}">
                <a14:useLocalDpi xmlns:a14="http://schemas.microsoft.com/office/drawing/2010/main" val="0"/>
              </a:ext>
            </a:extLst>
          </a:blip>
          <a:stretch>
            <a:fillRect/>
          </a:stretch>
        </p:blipFill>
        <p:spPr>
          <a:xfrm>
            <a:off x="6451396" y="1458766"/>
            <a:ext cx="667262" cy="667262"/>
          </a:xfrm>
        </p:spPr>
      </p:pic>
      <p:grpSp>
        <p:nvGrpSpPr>
          <p:cNvPr id="6" name="Group 5">
            <a:extLst>
              <a:ext uri="{FF2B5EF4-FFF2-40B4-BE49-F238E27FC236}">
                <a16:creationId xmlns:a16="http://schemas.microsoft.com/office/drawing/2014/main" id="{6E69188B-B766-0D05-37DB-A0A3DB915145}"/>
              </a:ext>
            </a:extLst>
          </p:cNvPr>
          <p:cNvGrpSpPr/>
          <p:nvPr/>
        </p:nvGrpSpPr>
        <p:grpSpPr>
          <a:xfrm>
            <a:off x="858810" y="1143401"/>
            <a:ext cx="2290539" cy="1331172"/>
            <a:chOff x="858810" y="1143401"/>
            <a:chExt cx="2290539" cy="1331172"/>
          </a:xfrm>
        </p:grpSpPr>
        <p:pic>
          <p:nvPicPr>
            <p:cNvPr id="20" name="Content Placeholder 8" descr="A blue pig with a ribbon&#10;&#10;Description automatically generated">
              <a:extLst>
                <a:ext uri="{FF2B5EF4-FFF2-40B4-BE49-F238E27FC236}">
                  <a16:creationId xmlns:a16="http://schemas.microsoft.com/office/drawing/2014/main" id="{819968AF-39C5-C132-B001-34F5BA74C5A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8810" y="1143401"/>
              <a:ext cx="763929" cy="763929"/>
            </a:xfrm>
            <a:prstGeom prst="rect">
              <a:avLst/>
            </a:prstGeom>
          </p:spPr>
        </p:pic>
        <p:pic>
          <p:nvPicPr>
            <p:cNvPr id="23" name="Content Placeholder 8" descr="A blue pig with a ribbon&#10;&#10;Description automatically generated">
              <a:extLst>
                <a:ext uri="{FF2B5EF4-FFF2-40B4-BE49-F238E27FC236}">
                  <a16:creationId xmlns:a16="http://schemas.microsoft.com/office/drawing/2014/main" id="{1F7917A5-8A56-98D6-35D4-30D660090B7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8810" y="1607092"/>
              <a:ext cx="763929" cy="763929"/>
            </a:xfrm>
            <a:prstGeom prst="rect">
              <a:avLst/>
            </a:prstGeom>
          </p:spPr>
        </p:pic>
        <p:pic>
          <p:nvPicPr>
            <p:cNvPr id="24" name="Content Placeholder 8" descr="A blue pig with a ribbon&#10;&#10;Description automatically generated">
              <a:extLst>
                <a:ext uri="{FF2B5EF4-FFF2-40B4-BE49-F238E27FC236}">
                  <a16:creationId xmlns:a16="http://schemas.microsoft.com/office/drawing/2014/main" id="{392EA8B2-44BB-F498-9FBC-6802C3F1A0B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22115" y="1648678"/>
              <a:ext cx="763929" cy="763929"/>
            </a:xfrm>
            <a:prstGeom prst="rect">
              <a:avLst/>
            </a:prstGeom>
          </p:spPr>
        </p:pic>
        <p:pic>
          <p:nvPicPr>
            <p:cNvPr id="25" name="Content Placeholder 8" descr="A blue pig with a ribbon&#10;&#10;Description automatically generated">
              <a:extLst>
                <a:ext uri="{FF2B5EF4-FFF2-40B4-BE49-F238E27FC236}">
                  <a16:creationId xmlns:a16="http://schemas.microsoft.com/office/drawing/2014/main" id="{8E808EF6-CD4F-0F9E-650B-38BA0FAA44A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85420" y="1215970"/>
              <a:ext cx="763929" cy="763929"/>
            </a:xfrm>
            <a:prstGeom prst="rect">
              <a:avLst/>
            </a:prstGeom>
          </p:spPr>
        </p:pic>
        <p:pic>
          <p:nvPicPr>
            <p:cNvPr id="26" name="Content Placeholder 8" descr="A blue pig with a ribbon&#10;&#10;Description automatically generated">
              <a:extLst>
                <a:ext uri="{FF2B5EF4-FFF2-40B4-BE49-F238E27FC236}">
                  <a16:creationId xmlns:a16="http://schemas.microsoft.com/office/drawing/2014/main" id="{67CA9A92-0541-194D-9FA3-79B2AE4E2D9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22115" y="1174384"/>
              <a:ext cx="763929" cy="763929"/>
            </a:xfrm>
            <a:prstGeom prst="rect">
              <a:avLst/>
            </a:prstGeom>
          </p:spPr>
        </p:pic>
        <p:pic>
          <p:nvPicPr>
            <p:cNvPr id="27" name="Content Placeholder 8" descr="A blue pig with a ribbon&#10;&#10;Description automatically generated">
              <a:extLst>
                <a:ext uri="{FF2B5EF4-FFF2-40B4-BE49-F238E27FC236}">
                  <a16:creationId xmlns:a16="http://schemas.microsoft.com/office/drawing/2014/main" id="{B4DE006A-57EA-3230-67B7-4D36BED9D8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85420" y="1710644"/>
              <a:ext cx="763929" cy="763929"/>
            </a:xfrm>
            <a:prstGeom prst="rect">
              <a:avLst/>
            </a:prstGeom>
          </p:spPr>
        </p:pic>
      </p:grpSp>
      <p:pic>
        <p:nvPicPr>
          <p:cNvPr id="28" name="Content Placeholder 12" descr="A purple pig with a ribbon&#10;&#10;Description automatically generated">
            <a:extLst>
              <a:ext uri="{FF2B5EF4-FFF2-40B4-BE49-F238E27FC236}">
                <a16:creationId xmlns:a16="http://schemas.microsoft.com/office/drawing/2014/main" id="{653D5516-8908-E3DD-668B-CBCE9052A7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39308" y="2676758"/>
            <a:ext cx="802100" cy="802100"/>
          </a:xfrm>
          <a:prstGeom prst="rect">
            <a:avLst/>
          </a:prstGeom>
        </p:spPr>
      </p:pic>
      <p:pic>
        <p:nvPicPr>
          <p:cNvPr id="29" name="Content Placeholder 12" descr="A purple pig with a ribbon&#10;&#10;Description automatically generated">
            <a:extLst>
              <a:ext uri="{FF2B5EF4-FFF2-40B4-BE49-F238E27FC236}">
                <a16:creationId xmlns:a16="http://schemas.microsoft.com/office/drawing/2014/main" id="{83BC6282-5E80-4326-C889-82E29B3CC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65328" y="3056850"/>
            <a:ext cx="802100" cy="802100"/>
          </a:xfrm>
          <a:prstGeom prst="rect">
            <a:avLst/>
          </a:prstGeom>
        </p:spPr>
      </p:pic>
      <p:pic>
        <p:nvPicPr>
          <p:cNvPr id="30" name="Content Placeholder 12" descr="A purple pig with a ribbon&#10;&#10;Description automatically generated">
            <a:extLst>
              <a:ext uri="{FF2B5EF4-FFF2-40B4-BE49-F238E27FC236}">
                <a16:creationId xmlns:a16="http://schemas.microsoft.com/office/drawing/2014/main" id="{F5C311A4-0CD8-8B72-0BA5-5FFFA897F6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8158" y="3161994"/>
            <a:ext cx="802100" cy="802100"/>
          </a:xfrm>
          <a:prstGeom prst="rect">
            <a:avLst/>
          </a:prstGeom>
        </p:spPr>
      </p:pic>
      <p:pic>
        <p:nvPicPr>
          <p:cNvPr id="31" name="Content Placeholder 12" descr="A purple pig with a ribbon&#10;&#10;Description automatically generated">
            <a:extLst>
              <a:ext uri="{FF2B5EF4-FFF2-40B4-BE49-F238E27FC236}">
                <a16:creationId xmlns:a16="http://schemas.microsoft.com/office/drawing/2014/main" id="{F3409E24-2C32-476C-16AE-EE26C5738E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03030" y="3234727"/>
            <a:ext cx="802100" cy="802100"/>
          </a:xfrm>
          <a:prstGeom prst="rect">
            <a:avLst/>
          </a:prstGeom>
        </p:spPr>
      </p:pic>
      <p:pic>
        <p:nvPicPr>
          <p:cNvPr id="32" name="Content Placeholder 12" descr="A purple pig with a ribbon&#10;&#10;Description automatically generated">
            <a:extLst>
              <a:ext uri="{FF2B5EF4-FFF2-40B4-BE49-F238E27FC236}">
                <a16:creationId xmlns:a16="http://schemas.microsoft.com/office/drawing/2014/main" id="{76990C11-3DF8-92F7-FADD-EFC97906CF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323708">
            <a:off x="5646470" y="1991329"/>
            <a:ext cx="802100" cy="802100"/>
          </a:xfrm>
          <a:prstGeom prst="rect">
            <a:avLst/>
          </a:prstGeom>
        </p:spPr>
      </p:pic>
      <p:grpSp>
        <p:nvGrpSpPr>
          <p:cNvPr id="7" name="Group 6">
            <a:extLst>
              <a:ext uri="{FF2B5EF4-FFF2-40B4-BE49-F238E27FC236}">
                <a16:creationId xmlns:a16="http://schemas.microsoft.com/office/drawing/2014/main" id="{4C065FDF-AB5C-6314-8FDC-9F6367AD142B}"/>
              </a:ext>
            </a:extLst>
          </p:cNvPr>
          <p:cNvGrpSpPr/>
          <p:nvPr/>
        </p:nvGrpSpPr>
        <p:grpSpPr>
          <a:xfrm>
            <a:off x="783564" y="4374819"/>
            <a:ext cx="2607707" cy="1425493"/>
            <a:chOff x="783564" y="4374819"/>
            <a:chExt cx="2607707" cy="1425493"/>
          </a:xfrm>
        </p:grpSpPr>
        <p:pic>
          <p:nvPicPr>
            <p:cNvPr id="15" name="Picture 14" descr="A blue pig with a black background&#10;&#10;Description automatically generated">
              <a:extLst>
                <a:ext uri="{FF2B5EF4-FFF2-40B4-BE49-F238E27FC236}">
                  <a16:creationId xmlns:a16="http://schemas.microsoft.com/office/drawing/2014/main" id="{7621CF26-B319-7CAD-5366-B19E52556E5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83564" y="4374819"/>
              <a:ext cx="840895" cy="840895"/>
            </a:xfrm>
            <a:prstGeom prst="rect">
              <a:avLst/>
            </a:prstGeom>
          </p:spPr>
        </p:pic>
        <p:pic>
          <p:nvPicPr>
            <p:cNvPr id="33" name="Picture 32" descr="A blue pig with a black background&#10;&#10;Description automatically generated">
              <a:extLst>
                <a:ext uri="{FF2B5EF4-FFF2-40B4-BE49-F238E27FC236}">
                  <a16:creationId xmlns:a16="http://schemas.microsoft.com/office/drawing/2014/main" id="{283A1C81-4BAE-98C8-2ECD-AD7A9E8A0DA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672413" y="4416651"/>
              <a:ext cx="840895" cy="840895"/>
            </a:xfrm>
            <a:prstGeom prst="rect">
              <a:avLst/>
            </a:prstGeom>
          </p:spPr>
        </p:pic>
        <p:pic>
          <p:nvPicPr>
            <p:cNvPr id="34" name="Picture 33" descr="A blue pig with a black background&#10;&#10;Description automatically generated">
              <a:extLst>
                <a:ext uri="{FF2B5EF4-FFF2-40B4-BE49-F238E27FC236}">
                  <a16:creationId xmlns:a16="http://schemas.microsoft.com/office/drawing/2014/main" id="{8C6ED0B4-42D0-039E-2251-89EEE40AA40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50376" y="4440523"/>
              <a:ext cx="840895" cy="840895"/>
            </a:xfrm>
            <a:prstGeom prst="rect">
              <a:avLst/>
            </a:prstGeom>
          </p:spPr>
        </p:pic>
        <p:pic>
          <p:nvPicPr>
            <p:cNvPr id="35" name="Picture 34" descr="A blue pig with a black background&#10;&#10;Description automatically generated">
              <a:extLst>
                <a:ext uri="{FF2B5EF4-FFF2-40B4-BE49-F238E27FC236}">
                  <a16:creationId xmlns:a16="http://schemas.microsoft.com/office/drawing/2014/main" id="{B11220AF-C300-AA31-338B-5A2B79040E8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4450" y="4894925"/>
              <a:ext cx="840895" cy="840895"/>
            </a:xfrm>
            <a:prstGeom prst="rect">
              <a:avLst/>
            </a:prstGeom>
          </p:spPr>
        </p:pic>
        <p:pic>
          <p:nvPicPr>
            <p:cNvPr id="36" name="Picture 35" descr="A blue pig with a black background&#10;&#10;Description automatically generated">
              <a:extLst>
                <a:ext uri="{FF2B5EF4-FFF2-40B4-BE49-F238E27FC236}">
                  <a16:creationId xmlns:a16="http://schemas.microsoft.com/office/drawing/2014/main" id="{5F29CC72-CC9F-1E65-4A17-57413230610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683299" y="4959417"/>
              <a:ext cx="840895" cy="840895"/>
            </a:xfrm>
            <a:prstGeom prst="rect">
              <a:avLst/>
            </a:prstGeom>
          </p:spPr>
        </p:pic>
        <p:pic>
          <p:nvPicPr>
            <p:cNvPr id="37" name="Picture 36" descr="A blue pig with a black background&#10;&#10;Description automatically generated">
              <a:extLst>
                <a:ext uri="{FF2B5EF4-FFF2-40B4-BE49-F238E27FC236}">
                  <a16:creationId xmlns:a16="http://schemas.microsoft.com/office/drawing/2014/main" id="{B5429513-2220-65AD-0797-4CF7A4E491B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50376" y="4959417"/>
              <a:ext cx="840895" cy="840895"/>
            </a:xfrm>
            <a:prstGeom prst="rect">
              <a:avLst/>
            </a:prstGeom>
          </p:spPr>
        </p:pic>
      </p:grpSp>
      <p:sp>
        <p:nvSpPr>
          <p:cNvPr id="40" name="Rectangle 39">
            <a:extLst>
              <a:ext uri="{FF2B5EF4-FFF2-40B4-BE49-F238E27FC236}">
                <a16:creationId xmlns:a16="http://schemas.microsoft.com/office/drawing/2014/main" id="{8AA7E52B-9050-5FCB-3500-48617D952ABF}"/>
              </a:ext>
            </a:extLst>
          </p:cNvPr>
          <p:cNvSpPr/>
          <p:nvPr/>
        </p:nvSpPr>
        <p:spPr>
          <a:xfrm>
            <a:off x="514918" y="994072"/>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085CCFAB-7C61-F5CB-A5EA-9E74183E6391}"/>
              </a:ext>
            </a:extLst>
          </p:cNvPr>
          <p:cNvSpPr/>
          <p:nvPr/>
        </p:nvSpPr>
        <p:spPr>
          <a:xfrm>
            <a:off x="512003" y="2616663"/>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430C8EC0-AFEB-7469-1F2B-C3E2F014431B}"/>
              </a:ext>
            </a:extLst>
          </p:cNvPr>
          <p:cNvSpPr/>
          <p:nvPr/>
        </p:nvSpPr>
        <p:spPr>
          <a:xfrm>
            <a:off x="499769" y="4227514"/>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21">
            <a:extLst>
              <a:ext uri="{FF2B5EF4-FFF2-40B4-BE49-F238E27FC236}">
                <a16:creationId xmlns:a16="http://schemas.microsoft.com/office/drawing/2014/main" id="{3D07C9B9-C718-8594-B2B4-6E104D96C379}"/>
              </a:ext>
            </a:extLst>
          </p:cNvPr>
          <p:cNvSpPr txBox="1">
            <a:spLocks/>
          </p:cNvSpPr>
          <p:nvPr/>
        </p:nvSpPr>
        <p:spPr>
          <a:xfrm>
            <a:off x="10797090" y="1486134"/>
            <a:ext cx="31125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cxnSp>
        <p:nvCxnSpPr>
          <p:cNvPr id="9" name="Straight Connector 8">
            <a:extLst>
              <a:ext uri="{FF2B5EF4-FFF2-40B4-BE49-F238E27FC236}">
                <a16:creationId xmlns:a16="http://schemas.microsoft.com/office/drawing/2014/main" id="{B6730C9A-B2D5-4807-BBCC-4CD29727672E}"/>
              </a:ext>
            </a:extLst>
          </p:cNvPr>
          <p:cNvCxnSpPr/>
          <p:nvPr/>
        </p:nvCxnSpPr>
        <p:spPr>
          <a:xfrm>
            <a:off x="4245429" y="2616426"/>
            <a:ext cx="7108371"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C4ED3B9-3CF2-267C-33F3-3B0367F5D067}"/>
              </a:ext>
            </a:extLst>
          </p:cNvPr>
          <p:cNvSpPr txBox="1"/>
          <p:nvPr/>
        </p:nvSpPr>
        <p:spPr>
          <a:xfrm>
            <a:off x="4256546" y="2671310"/>
            <a:ext cx="7310014" cy="369332"/>
          </a:xfrm>
          <a:prstGeom prst="rect">
            <a:avLst/>
          </a:prstGeom>
          <a:noFill/>
        </p:spPr>
        <p:txBody>
          <a:bodyPr wrap="none" rtlCol="0">
            <a:spAutoFit/>
          </a:bodyPr>
          <a:lstStyle/>
          <a:p>
            <a:r>
              <a:rPr lang="en-CA" dirty="0"/>
              <a:t>0                            7                             14                                21                           28</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FC9543BE-E4AC-DA03-6FA0-F6686517072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179467" y="1486134"/>
            <a:ext cx="622499" cy="622499"/>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AB7E5D03-02D1-56F5-CF66-3F2F961C7AE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923584" y="1481147"/>
            <a:ext cx="622500" cy="622500"/>
          </a:xfrm>
          <a:prstGeom prst="rect">
            <a:avLst/>
          </a:prstGeom>
        </p:spPr>
      </p:pic>
      <p:sp>
        <p:nvSpPr>
          <p:cNvPr id="19" name="TextBox 18">
            <a:extLst>
              <a:ext uri="{FF2B5EF4-FFF2-40B4-BE49-F238E27FC236}">
                <a16:creationId xmlns:a16="http://schemas.microsoft.com/office/drawing/2014/main" id="{56EA47EE-E212-102E-0501-EE709E491D9A}"/>
              </a:ext>
            </a:extLst>
          </p:cNvPr>
          <p:cNvSpPr txBox="1"/>
          <p:nvPr/>
        </p:nvSpPr>
        <p:spPr>
          <a:xfrm>
            <a:off x="3889764" y="3196298"/>
            <a:ext cx="7820084" cy="3785652"/>
          </a:xfrm>
          <a:prstGeom prst="rect">
            <a:avLst/>
          </a:prstGeom>
          <a:noFill/>
        </p:spPr>
        <p:txBody>
          <a:bodyPr wrap="square" rtlCol="0">
            <a:spAutoFit/>
          </a:bodyPr>
          <a:lstStyle/>
          <a:p>
            <a:pPr marL="285750" indent="-285750">
              <a:buFont typeface="Arial" panose="020B0604020202020204" pitchFamily="34" charset="0"/>
              <a:buChar char="•"/>
            </a:pPr>
            <a:r>
              <a:rPr lang="en-CA" sz="2000" b="1" dirty="0"/>
              <a:t>Monitored for 28 days post vaccination, swab, serum and whole blood collected q7days for 28 days</a:t>
            </a:r>
          </a:p>
          <a:p>
            <a:pPr marL="285750" indent="-285750">
              <a:buFont typeface="Arial" panose="020B0604020202020204" pitchFamily="34" charset="0"/>
              <a:buChar char="•"/>
            </a:pPr>
            <a:endParaRPr lang="en-CA" sz="2000" b="1" dirty="0"/>
          </a:p>
          <a:p>
            <a:pPr marL="285750" indent="-285750">
              <a:buFont typeface="Arial" panose="020B0604020202020204" pitchFamily="34" charset="0"/>
              <a:buChar char="•"/>
            </a:pPr>
            <a:r>
              <a:rPr lang="en-CA" sz="2000" b="1" dirty="0"/>
              <a:t>Control pigs remained healthy</a:t>
            </a:r>
          </a:p>
          <a:p>
            <a:pPr marL="285750" indent="-285750">
              <a:buFont typeface="Arial" panose="020B0604020202020204" pitchFamily="34" charset="0"/>
              <a:buChar char="•"/>
            </a:pPr>
            <a:endParaRPr lang="en-CA" sz="2000" b="1" dirty="0"/>
          </a:p>
          <a:p>
            <a:pPr marL="285750" indent="-285750">
              <a:buFont typeface="Arial" panose="020B0604020202020204" pitchFamily="34" charset="0"/>
              <a:buChar char="•"/>
            </a:pPr>
            <a:r>
              <a:rPr lang="en-CA" sz="2000" b="1" dirty="0"/>
              <a:t>Fever apparent in several pigs ASFV-G-</a:t>
            </a:r>
            <a:r>
              <a:rPr lang="el-GR" sz="2000" b="1" dirty="0"/>
              <a:t>Δ</a:t>
            </a:r>
            <a:r>
              <a:rPr lang="en-CA" sz="2000" b="1" dirty="0"/>
              <a:t>I177L group, with one death at day 7</a:t>
            </a:r>
          </a:p>
          <a:p>
            <a:endParaRPr lang="en-CA" sz="2000" b="1" dirty="0"/>
          </a:p>
          <a:p>
            <a:pPr marL="285750" indent="-285750">
              <a:buFont typeface="Arial" panose="020B0604020202020204" pitchFamily="34" charset="0"/>
              <a:buChar char="•"/>
            </a:pPr>
            <a:r>
              <a:rPr lang="en-CA" sz="2000" b="1" dirty="0"/>
              <a:t>One pig had a mild fever after vaccination with (IM) ASFV-G-</a:t>
            </a:r>
            <a:r>
              <a:rPr lang="el-GR" sz="2000" b="1" dirty="0"/>
              <a:t>Δ</a:t>
            </a:r>
            <a:r>
              <a:rPr lang="en-CA" sz="2000" b="1" dirty="0"/>
              <a:t>MGF</a:t>
            </a:r>
          </a:p>
          <a:p>
            <a:pPr marL="285750" indent="-285750">
              <a:buFont typeface="Arial" panose="020B0604020202020204" pitchFamily="34" charset="0"/>
              <a:buChar char="•"/>
            </a:pPr>
            <a:endParaRPr lang="en-CA" sz="2000" b="1" dirty="0"/>
          </a:p>
          <a:p>
            <a:pPr marL="285750" indent="-285750">
              <a:buFont typeface="Arial" panose="020B0604020202020204" pitchFamily="34" charset="0"/>
              <a:buChar char="•"/>
            </a:pPr>
            <a:r>
              <a:rPr lang="en-CA" sz="2000" b="1" dirty="0"/>
              <a:t>Day 28, challenged with the recombinant ASF virus</a:t>
            </a:r>
          </a:p>
          <a:p>
            <a:pPr marL="285750" indent="-285750">
              <a:buFont typeface="Arial" panose="020B0604020202020204" pitchFamily="34" charset="0"/>
              <a:buChar char="•"/>
            </a:pPr>
            <a:endParaRPr lang="en-CA" sz="2000" b="1" dirty="0"/>
          </a:p>
        </p:txBody>
      </p:sp>
      <p:pic>
        <p:nvPicPr>
          <p:cNvPr id="44" name="Picture 43" descr="A blue syringe and a virus&#10;&#10;Description automatically generated">
            <a:extLst>
              <a:ext uri="{FF2B5EF4-FFF2-40B4-BE49-F238E27FC236}">
                <a16:creationId xmlns:a16="http://schemas.microsoft.com/office/drawing/2014/main" id="{308968F2-6068-4921-8760-D8F5890BBFB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1035659" y="1409327"/>
            <a:ext cx="889478" cy="889478"/>
          </a:xfrm>
          <a:prstGeom prst="rect">
            <a:avLst/>
          </a:prstGeom>
        </p:spPr>
      </p:pic>
    </p:spTree>
    <p:extLst>
      <p:ext uri="{BB962C8B-B14F-4D97-AF65-F5344CB8AC3E}">
        <p14:creationId xmlns:p14="http://schemas.microsoft.com/office/powerpoint/2010/main" val="220989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E3D-B6BA-4A81-0D17-83D86E7339CA}"/>
              </a:ext>
            </a:extLst>
          </p:cNvPr>
          <p:cNvSpPr>
            <a:spLocks noGrp="1"/>
          </p:cNvSpPr>
          <p:nvPr>
            <p:ph type="title"/>
          </p:nvPr>
        </p:nvSpPr>
        <p:spPr>
          <a:xfrm>
            <a:off x="364440" y="-485480"/>
            <a:ext cx="10515600" cy="1478384"/>
          </a:xfrm>
        </p:spPr>
        <p:txBody>
          <a:bodyPr>
            <a:normAutofit/>
          </a:bodyPr>
          <a:lstStyle/>
          <a:p>
            <a:r>
              <a:rPr lang="en-US" sz="1600" dirty="0">
                <a:latin typeface="+mn-lt"/>
                <a:hlinkClick r:id="rId3"/>
              </a:rPr>
              <a:t>Genotype II Live-Attenuated ASFV Vaccine Strains Unable to Completely Protect Pigs against the Emerging Recombinant ASFV Genotype I/II Strain in Vietnam - PubMed</a:t>
            </a:r>
            <a:endParaRPr lang="en-CA" sz="1600" dirty="0"/>
          </a:p>
        </p:txBody>
      </p:sp>
      <p:sp>
        <p:nvSpPr>
          <p:cNvPr id="5" name="Slide Number Placeholder 4">
            <a:extLst>
              <a:ext uri="{FF2B5EF4-FFF2-40B4-BE49-F238E27FC236}">
                <a16:creationId xmlns:a16="http://schemas.microsoft.com/office/drawing/2014/main" id="{1D7B170F-173E-CE54-07D5-DDA1809D0472}"/>
              </a:ext>
            </a:extLst>
          </p:cNvPr>
          <p:cNvSpPr>
            <a:spLocks noGrp="1"/>
          </p:cNvSpPr>
          <p:nvPr>
            <p:ph type="sldNum" sz="quarter" idx="12"/>
          </p:nvPr>
        </p:nvSpPr>
        <p:spPr/>
        <p:txBody>
          <a:bodyPr/>
          <a:lstStyle/>
          <a:p>
            <a:fld id="{C4E7A136-B623-44AA-A653-F7B0DDAA2C31}" type="slidenum">
              <a:rPr lang="en-US" smtClean="0"/>
              <a:t>13</a:t>
            </a:fld>
            <a:endParaRPr lang="en-US" dirty="0"/>
          </a:p>
        </p:txBody>
      </p:sp>
      <p:pic>
        <p:nvPicPr>
          <p:cNvPr id="13" name="Content Placeholder 12" descr="A purple pig with a ribbon&#10;&#10;Description automatically generated">
            <a:extLst>
              <a:ext uri="{FF2B5EF4-FFF2-40B4-BE49-F238E27FC236}">
                <a16:creationId xmlns:a16="http://schemas.microsoft.com/office/drawing/2014/main" id="{771EB969-56A3-CF78-C170-23038F231187}"/>
              </a:ext>
            </a:extLst>
          </p:cNvPr>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10703116" y="1424992"/>
            <a:ext cx="802100" cy="802100"/>
          </a:xfrm>
        </p:spPr>
      </p:pic>
      <p:pic>
        <p:nvPicPr>
          <p:cNvPr id="12" name="Content Placeholder 11" descr="A black background with a black square&#10;&#10;Description automatically generated with medium confidence">
            <a:extLst>
              <a:ext uri="{FF2B5EF4-FFF2-40B4-BE49-F238E27FC236}">
                <a16:creationId xmlns:a16="http://schemas.microsoft.com/office/drawing/2014/main" id="{4D525CD4-8887-3A89-708B-AE9D1897F8AD}"/>
              </a:ext>
            </a:extLst>
          </p:cNvPr>
          <p:cNvPicPr>
            <a:picLocks noGrp="1" noChangeAspect="1"/>
          </p:cNvPicPr>
          <p:nvPr>
            <p:ph sz="half" idx="2"/>
          </p:nvPr>
        </p:nvPicPr>
        <p:blipFill>
          <a:blip r:embed="rId5" cstate="screen">
            <a:extLst>
              <a:ext uri="{28A0092B-C50C-407E-A947-70E740481C1C}">
                <a14:useLocalDpi xmlns:a14="http://schemas.microsoft.com/office/drawing/2010/main" val="0"/>
              </a:ext>
            </a:extLst>
          </a:blip>
          <a:stretch>
            <a:fillRect/>
          </a:stretch>
        </p:blipFill>
        <p:spPr>
          <a:xfrm>
            <a:off x="6551052" y="1072768"/>
            <a:ext cx="667262" cy="667262"/>
          </a:xfrm>
        </p:spPr>
      </p:pic>
      <p:pic>
        <p:nvPicPr>
          <p:cNvPr id="20" name="Content Placeholder 8" descr="A blue pig with a ribbon&#10;&#10;Description automatically generated">
            <a:extLst>
              <a:ext uri="{FF2B5EF4-FFF2-40B4-BE49-F238E27FC236}">
                <a16:creationId xmlns:a16="http://schemas.microsoft.com/office/drawing/2014/main" id="{819968AF-39C5-C132-B001-34F5BA74C5A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312531">
            <a:off x="5169365" y="648974"/>
            <a:ext cx="763929" cy="763929"/>
          </a:xfrm>
          <a:prstGeom prst="rect">
            <a:avLst/>
          </a:prstGeom>
        </p:spPr>
      </p:pic>
      <p:pic>
        <p:nvPicPr>
          <p:cNvPr id="23" name="Content Placeholder 8" descr="A blue pig with a ribbon&#10;&#10;Description automatically generated">
            <a:extLst>
              <a:ext uri="{FF2B5EF4-FFF2-40B4-BE49-F238E27FC236}">
                <a16:creationId xmlns:a16="http://schemas.microsoft.com/office/drawing/2014/main" id="{1F7917A5-8A56-98D6-35D4-30D660090B7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220495">
            <a:off x="4916645" y="1953061"/>
            <a:ext cx="763929" cy="763929"/>
          </a:xfrm>
          <a:prstGeom prst="rect">
            <a:avLst/>
          </a:prstGeom>
        </p:spPr>
      </p:pic>
      <p:pic>
        <p:nvPicPr>
          <p:cNvPr id="24" name="Content Placeholder 8" descr="A blue pig with a ribbon&#10;&#10;Description automatically generated">
            <a:extLst>
              <a:ext uri="{FF2B5EF4-FFF2-40B4-BE49-F238E27FC236}">
                <a16:creationId xmlns:a16="http://schemas.microsoft.com/office/drawing/2014/main" id="{392EA8B2-44BB-F498-9FBC-6802C3F1A0B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207367">
            <a:off x="5157455" y="985816"/>
            <a:ext cx="763929" cy="763929"/>
          </a:xfrm>
          <a:prstGeom prst="rect">
            <a:avLst/>
          </a:prstGeom>
        </p:spPr>
      </p:pic>
      <p:pic>
        <p:nvPicPr>
          <p:cNvPr id="25" name="Content Placeholder 8" descr="A blue pig with a ribbon&#10;&#10;Description automatically generated">
            <a:extLst>
              <a:ext uri="{FF2B5EF4-FFF2-40B4-BE49-F238E27FC236}">
                <a16:creationId xmlns:a16="http://schemas.microsoft.com/office/drawing/2014/main" id="{8E808EF6-CD4F-0F9E-650B-38BA0FAA44A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594455">
            <a:off x="5236746" y="1927565"/>
            <a:ext cx="763929" cy="763929"/>
          </a:xfrm>
          <a:prstGeom prst="rect">
            <a:avLst/>
          </a:prstGeom>
        </p:spPr>
      </p:pic>
      <p:pic>
        <p:nvPicPr>
          <p:cNvPr id="26" name="Content Placeholder 8" descr="A blue pig with a ribbon&#10;&#10;Description automatically generated">
            <a:extLst>
              <a:ext uri="{FF2B5EF4-FFF2-40B4-BE49-F238E27FC236}">
                <a16:creationId xmlns:a16="http://schemas.microsoft.com/office/drawing/2014/main" id="{67CA9A92-0541-194D-9FA3-79B2AE4E2D9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321040">
            <a:off x="5213585" y="1578047"/>
            <a:ext cx="763929" cy="763929"/>
          </a:xfrm>
          <a:prstGeom prst="rect">
            <a:avLst/>
          </a:prstGeom>
        </p:spPr>
      </p:pic>
      <p:pic>
        <p:nvPicPr>
          <p:cNvPr id="27" name="Content Placeholder 8" descr="A blue pig with a ribbon&#10;&#10;Description automatically generated">
            <a:extLst>
              <a:ext uri="{FF2B5EF4-FFF2-40B4-BE49-F238E27FC236}">
                <a16:creationId xmlns:a16="http://schemas.microsoft.com/office/drawing/2014/main" id="{B4DE006A-57EA-3230-67B7-4D36BED9D84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129664">
            <a:off x="5236383" y="1285908"/>
            <a:ext cx="763929" cy="763929"/>
          </a:xfrm>
          <a:prstGeom prst="rect">
            <a:avLst/>
          </a:prstGeom>
        </p:spPr>
      </p:pic>
      <p:pic>
        <p:nvPicPr>
          <p:cNvPr id="28" name="Content Placeholder 12" descr="A purple pig with a ribbon&#10;&#10;Description automatically generated">
            <a:extLst>
              <a:ext uri="{FF2B5EF4-FFF2-40B4-BE49-F238E27FC236}">
                <a16:creationId xmlns:a16="http://schemas.microsoft.com/office/drawing/2014/main" id="{653D5516-8908-E3DD-668B-CBCE9052A7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14302" y="1927419"/>
            <a:ext cx="802100" cy="802100"/>
          </a:xfrm>
          <a:prstGeom prst="rect">
            <a:avLst/>
          </a:prstGeom>
        </p:spPr>
      </p:pic>
      <p:pic>
        <p:nvPicPr>
          <p:cNvPr id="29" name="Content Placeholder 12" descr="A purple pig with a ribbon&#10;&#10;Description automatically generated">
            <a:extLst>
              <a:ext uri="{FF2B5EF4-FFF2-40B4-BE49-F238E27FC236}">
                <a16:creationId xmlns:a16="http://schemas.microsoft.com/office/drawing/2014/main" id="{83BC6282-5E80-4326-C889-82E29B3CC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564634">
            <a:off x="6355762" y="1993806"/>
            <a:ext cx="802100" cy="802100"/>
          </a:xfrm>
          <a:prstGeom prst="rect">
            <a:avLst/>
          </a:prstGeom>
        </p:spPr>
      </p:pic>
      <p:pic>
        <p:nvPicPr>
          <p:cNvPr id="30" name="Content Placeholder 12" descr="A purple pig with a ribbon&#10;&#10;Description automatically generated">
            <a:extLst>
              <a:ext uri="{FF2B5EF4-FFF2-40B4-BE49-F238E27FC236}">
                <a16:creationId xmlns:a16="http://schemas.microsoft.com/office/drawing/2014/main" id="{F5C311A4-0CD8-8B72-0BA5-5FFFA897F6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356253">
            <a:off x="8819398" y="1993805"/>
            <a:ext cx="802100" cy="802100"/>
          </a:xfrm>
          <a:prstGeom prst="rect">
            <a:avLst/>
          </a:prstGeom>
        </p:spPr>
      </p:pic>
      <p:pic>
        <p:nvPicPr>
          <p:cNvPr id="31" name="Content Placeholder 12" descr="A purple pig with a ribbon&#10;&#10;Description automatically generated">
            <a:extLst>
              <a:ext uri="{FF2B5EF4-FFF2-40B4-BE49-F238E27FC236}">
                <a16:creationId xmlns:a16="http://schemas.microsoft.com/office/drawing/2014/main" id="{F3409E24-2C32-476C-16AE-EE26C5738E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075302">
            <a:off x="8173787" y="1965934"/>
            <a:ext cx="802100" cy="802100"/>
          </a:xfrm>
          <a:prstGeom prst="rect">
            <a:avLst/>
          </a:prstGeom>
        </p:spPr>
      </p:pic>
      <p:pic>
        <p:nvPicPr>
          <p:cNvPr id="15" name="Picture 14" descr="A blue pig with a black background&#10;&#10;Description automatically generated">
            <a:extLst>
              <a:ext uri="{FF2B5EF4-FFF2-40B4-BE49-F238E27FC236}">
                <a16:creationId xmlns:a16="http://schemas.microsoft.com/office/drawing/2014/main" id="{7621CF26-B319-7CAD-5366-B19E52556E5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9867950">
            <a:off x="6299002" y="2709317"/>
            <a:ext cx="840895" cy="840895"/>
          </a:xfrm>
          <a:prstGeom prst="rect">
            <a:avLst/>
          </a:prstGeom>
        </p:spPr>
      </p:pic>
      <p:pic>
        <p:nvPicPr>
          <p:cNvPr id="33" name="Picture 32" descr="A blue pig with a black background&#10;&#10;Description automatically generated">
            <a:extLst>
              <a:ext uri="{FF2B5EF4-FFF2-40B4-BE49-F238E27FC236}">
                <a16:creationId xmlns:a16="http://schemas.microsoft.com/office/drawing/2014/main" id="{283A1C81-4BAE-98C8-2ECD-AD7A9E8A0DA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258053">
            <a:off x="5734092" y="3028338"/>
            <a:ext cx="840895" cy="840895"/>
          </a:xfrm>
          <a:prstGeom prst="rect">
            <a:avLst/>
          </a:prstGeom>
        </p:spPr>
      </p:pic>
      <p:pic>
        <p:nvPicPr>
          <p:cNvPr id="34" name="Picture 33" descr="A blue pig with a black background&#10;&#10;Description automatically generated">
            <a:extLst>
              <a:ext uri="{FF2B5EF4-FFF2-40B4-BE49-F238E27FC236}">
                <a16:creationId xmlns:a16="http://schemas.microsoft.com/office/drawing/2014/main" id="{8C6ED0B4-42D0-039E-2251-89EEE40AA40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300641">
            <a:off x="5326306" y="2401956"/>
            <a:ext cx="840895" cy="840895"/>
          </a:xfrm>
          <a:prstGeom prst="rect">
            <a:avLst/>
          </a:prstGeom>
        </p:spPr>
      </p:pic>
      <p:pic>
        <p:nvPicPr>
          <p:cNvPr id="35" name="Picture 34" descr="A blue pig with a black background&#10;&#10;Description automatically generated">
            <a:extLst>
              <a:ext uri="{FF2B5EF4-FFF2-40B4-BE49-F238E27FC236}">
                <a16:creationId xmlns:a16="http://schemas.microsoft.com/office/drawing/2014/main" id="{B11220AF-C300-AA31-338B-5A2B79040E8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272203">
            <a:off x="5285466" y="2675779"/>
            <a:ext cx="840895" cy="840895"/>
          </a:xfrm>
          <a:prstGeom prst="rect">
            <a:avLst/>
          </a:prstGeom>
        </p:spPr>
      </p:pic>
      <p:pic>
        <p:nvPicPr>
          <p:cNvPr id="36" name="Picture 35" descr="A blue pig with a black background&#10;&#10;Description automatically generated">
            <a:extLst>
              <a:ext uri="{FF2B5EF4-FFF2-40B4-BE49-F238E27FC236}">
                <a16:creationId xmlns:a16="http://schemas.microsoft.com/office/drawing/2014/main" id="{5F29CC72-CC9F-1E65-4A17-57413230610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0056579">
            <a:off x="5783211" y="3278352"/>
            <a:ext cx="840895" cy="840895"/>
          </a:xfrm>
          <a:prstGeom prst="rect">
            <a:avLst/>
          </a:prstGeom>
        </p:spPr>
      </p:pic>
      <p:pic>
        <p:nvPicPr>
          <p:cNvPr id="37" name="Picture 36" descr="A blue pig with a black background&#10;&#10;Description automatically generated">
            <a:extLst>
              <a:ext uri="{FF2B5EF4-FFF2-40B4-BE49-F238E27FC236}">
                <a16:creationId xmlns:a16="http://schemas.microsoft.com/office/drawing/2014/main" id="{B5429513-2220-65AD-0797-4CF7A4E491B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1173149">
            <a:off x="6162894" y="2455681"/>
            <a:ext cx="840895" cy="840895"/>
          </a:xfrm>
          <a:prstGeom prst="rect">
            <a:avLst/>
          </a:prstGeom>
        </p:spPr>
      </p:pic>
      <p:sp>
        <p:nvSpPr>
          <p:cNvPr id="40" name="Rectangle 39">
            <a:extLst>
              <a:ext uri="{FF2B5EF4-FFF2-40B4-BE49-F238E27FC236}">
                <a16:creationId xmlns:a16="http://schemas.microsoft.com/office/drawing/2014/main" id="{8AA7E52B-9050-5FCB-3500-48617D952ABF}"/>
              </a:ext>
            </a:extLst>
          </p:cNvPr>
          <p:cNvSpPr/>
          <p:nvPr/>
        </p:nvSpPr>
        <p:spPr>
          <a:xfrm>
            <a:off x="514918" y="994072"/>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085CCFAB-7C61-F5CB-A5EA-9E74183E6391}"/>
              </a:ext>
            </a:extLst>
          </p:cNvPr>
          <p:cNvSpPr/>
          <p:nvPr/>
        </p:nvSpPr>
        <p:spPr>
          <a:xfrm>
            <a:off x="512003" y="2616663"/>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430C8EC0-AFEB-7469-1F2B-C3E2F014431B}"/>
              </a:ext>
            </a:extLst>
          </p:cNvPr>
          <p:cNvSpPr/>
          <p:nvPr/>
        </p:nvSpPr>
        <p:spPr>
          <a:xfrm>
            <a:off x="499769" y="4227514"/>
            <a:ext cx="3056709" cy="15877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ontent Placeholder 21">
            <a:extLst>
              <a:ext uri="{FF2B5EF4-FFF2-40B4-BE49-F238E27FC236}">
                <a16:creationId xmlns:a16="http://schemas.microsoft.com/office/drawing/2014/main" id="{3D07C9B9-C718-8594-B2B4-6E104D96C379}"/>
              </a:ext>
            </a:extLst>
          </p:cNvPr>
          <p:cNvSpPr txBox="1">
            <a:spLocks/>
          </p:cNvSpPr>
          <p:nvPr/>
        </p:nvSpPr>
        <p:spPr>
          <a:xfrm>
            <a:off x="10797090" y="1486134"/>
            <a:ext cx="31125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p>
        </p:txBody>
      </p:sp>
      <p:cxnSp>
        <p:nvCxnSpPr>
          <p:cNvPr id="9" name="Straight Connector 8">
            <a:extLst>
              <a:ext uri="{FF2B5EF4-FFF2-40B4-BE49-F238E27FC236}">
                <a16:creationId xmlns:a16="http://schemas.microsoft.com/office/drawing/2014/main" id="{B6730C9A-B2D5-4807-BBCC-4CD29727672E}"/>
              </a:ext>
            </a:extLst>
          </p:cNvPr>
          <p:cNvCxnSpPr/>
          <p:nvPr/>
        </p:nvCxnSpPr>
        <p:spPr>
          <a:xfrm>
            <a:off x="4245429" y="2616426"/>
            <a:ext cx="7108371"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C4ED3B9-3CF2-267C-33F3-3B0367F5D067}"/>
              </a:ext>
            </a:extLst>
          </p:cNvPr>
          <p:cNvSpPr txBox="1"/>
          <p:nvPr/>
        </p:nvSpPr>
        <p:spPr>
          <a:xfrm>
            <a:off x="4256546" y="2671310"/>
            <a:ext cx="7310014" cy="369332"/>
          </a:xfrm>
          <a:prstGeom prst="rect">
            <a:avLst/>
          </a:prstGeom>
          <a:noFill/>
        </p:spPr>
        <p:txBody>
          <a:bodyPr wrap="none" rtlCol="0">
            <a:spAutoFit/>
          </a:bodyPr>
          <a:lstStyle/>
          <a:p>
            <a:r>
              <a:rPr lang="en-CA" dirty="0"/>
              <a:t>0               4             7                             14                                21                           28</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FC9543BE-E4AC-DA03-6FA0-F6686517072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279123" y="1100136"/>
            <a:ext cx="622499" cy="622499"/>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AB7E5D03-02D1-56F5-CF66-3F2F961C7AE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023240" y="1095149"/>
            <a:ext cx="622500" cy="622500"/>
          </a:xfrm>
          <a:prstGeom prst="rect">
            <a:avLst/>
          </a:prstGeom>
        </p:spPr>
      </p:pic>
      <p:pic>
        <p:nvPicPr>
          <p:cNvPr id="44" name="Picture 43" descr="A blue syringe and a virus&#10;&#10;Description automatically generated">
            <a:extLst>
              <a:ext uri="{FF2B5EF4-FFF2-40B4-BE49-F238E27FC236}">
                <a16:creationId xmlns:a16="http://schemas.microsoft.com/office/drawing/2014/main" id="{308968F2-6068-4921-8760-D8F5890BBFB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006034" y="1634639"/>
            <a:ext cx="889478" cy="889478"/>
          </a:xfrm>
          <a:prstGeom prst="rect">
            <a:avLst/>
          </a:prstGeom>
        </p:spPr>
      </p:pic>
      <p:sp>
        <p:nvSpPr>
          <p:cNvPr id="4" name="TextBox 3">
            <a:extLst>
              <a:ext uri="{FF2B5EF4-FFF2-40B4-BE49-F238E27FC236}">
                <a16:creationId xmlns:a16="http://schemas.microsoft.com/office/drawing/2014/main" id="{E692B4CF-7227-BF4E-09E6-5816E2343C17}"/>
              </a:ext>
            </a:extLst>
          </p:cNvPr>
          <p:cNvSpPr txBox="1"/>
          <p:nvPr/>
        </p:nvSpPr>
        <p:spPr>
          <a:xfrm>
            <a:off x="593294" y="1367780"/>
            <a:ext cx="2475293" cy="646331"/>
          </a:xfrm>
          <a:prstGeom prst="rect">
            <a:avLst/>
          </a:prstGeom>
          <a:noFill/>
        </p:spPr>
        <p:txBody>
          <a:bodyPr wrap="none" rtlCol="0">
            <a:spAutoFit/>
          </a:bodyPr>
          <a:lstStyle/>
          <a:p>
            <a:r>
              <a:rPr lang="en-CA" dirty="0"/>
              <a:t>All either found dead or </a:t>
            </a:r>
          </a:p>
          <a:p>
            <a:r>
              <a:rPr lang="en-CA" dirty="0"/>
              <a:t>Euthanized by day 6</a:t>
            </a:r>
          </a:p>
        </p:txBody>
      </p:sp>
      <p:sp>
        <p:nvSpPr>
          <p:cNvPr id="8" name="TextBox 7">
            <a:extLst>
              <a:ext uri="{FF2B5EF4-FFF2-40B4-BE49-F238E27FC236}">
                <a16:creationId xmlns:a16="http://schemas.microsoft.com/office/drawing/2014/main" id="{8BBA725A-AA8D-9BA3-E2FF-C43075C86994}"/>
              </a:ext>
            </a:extLst>
          </p:cNvPr>
          <p:cNvSpPr txBox="1"/>
          <p:nvPr/>
        </p:nvSpPr>
        <p:spPr>
          <a:xfrm>
            <a:off x="615009" y="4550597"/>
            <a:ext cx="2843727" cy="1200329"/>
          </a:xfrm>
          <a:prstGeom prst="rect">
            <a:avLst/>
          </a:prstGeom>
          <a:noFill/>
        </p:spPr>
        <p:txBody>
          <a:bodyPr wrap="none" rtlCol="0">
            <a:spAutoFit/>
          </a:bodyPr>
          <a:lstStyle/>
          <a:p>
            <a:r>
              <a:rPr lang="en-CA" dirty="0"/>
              <a:t>Humane end points reached</a:t>
            </a:r>
          </a:p>
          <a:p>
            <a:r>
              <a:rPr lang="en-CA" dirty="0"/>
              <a:t>2 euthanized day 6</a:t>
            </a:r>
          </a:p>
          <a:p>
            <a:r>
              <a:rPr lang="en-CA" dirty="0"/>
              <a:t>2 euthanized day 7</a:t>
            </a:r>
          </a:p>
          <a:p>
            <a:r>
              <a:rPr lang="en-CA" dirty="0"/>
              <a:t>2 euthanized 8</a:t>
            </a:r>
          </a:p>
        </p:txBody>
      </p:sp>
      <p:sp>
        <p:nvSpPr>
          <p:cNvPr id="11" name="TextBox 10">
            <a:extLst>
              <a:ext uri="{FF2B5EF4-FFF2-40B4-BE49-F238E27FC236}">
                <a16:creationId xmlns:a16="http://schemas.microsoft.com/office/drawing/2014/main" id="{35AB2310-598C-95D2-EEFA-86A5453E9636}"/>
              </a:ext>
            </a:extLst>
          </p:cNvPr>
          <p:cNvSpPr txBox="1"/>
          <p:nvPr/>
        </p:nvSpPr>
        <p:spPr>
          <a:xfrm>
            <a:off x="490353" y="2854042"/>
            <a:ext cx="3194721" cy="1138773"/>
          </a:xfrm>
          <a:prstGeom prst="rect">
            <a:avLst/>
          </a:prstGeom>
          <a:noFill/>
        </p:spPr>
        <p:txBody>
          <a:bodyPr wrap="none" rtlCol="0">
            <a:spAutoFit/>
          </a:bodyPr>
          <a:lstStyle/>
          <a:p>
            <a:r>
              <a:rPr lang="en-CA" sz="1700" dirty="0"/>
              <a:t>1 found dead day 9</a:t>
            </a:r>
          </a:p>
          <a:p>
            <a:r>
              <a:rPr lang="en-CA" sz="1700" dirty="0"/>
              <a:t>1 found dead day 18</a:t>
            </a:r>
          </a:p>
          <a:p>
            <a:r>
              <a:rPr lang="en-CA" sz="1700" dirty="0"/>
              <a:t>1 euthanized day 19</a:t>
            </a:r>
          </a:p>
          <a:p>
            <a:r>
              <a:rPr lang="en-CA" sz="1700" dirty="0"/>
              <a:t>2 survived, developed chronic ASF</a:t>
            </a:r>
          </a:p>
        </p:txBody>
      </p:sp>
      <p:sp>
        <p:nvSpPr>
          <p:cNvPr id="17" name="TextBox 16">
            <a:extLst>
              <a:ext uri="{FF2B5EF4-FFF2-40B4-BE49-F238E27FC236}">
                <a16:creationId xmlns:a16="http://schemas.microsoft.com/office/drawing/2014/main" id="{F0A4E679-13BB-5CE3-7AE3-66C3F403D24A}"/>
              </a:ext>
            </a:extLst>
          </p:cNvPr>
          <p:cNvSpPr txBox="1"/>
          <p:nvPr/>
        </p:nvSpPr>
        <p:spPr>
          <a:xfrm>
            <a:off x="461731" y="2580536"/>
            <a:ext cx="1897556" cy="369332"/>
          </a:xfrm>
          <a:prstGeom prst="rect">
            <a:avLst/>
          </a:prstGeom>
          <a:noFill/>
        </p:spPr>
        <p:txBody>
          <a:bodyPr wrap="square">
            <a:spAutoFit/>
          </a:bodyPr>
          <a:lstStyle/>
          <a:p>
            <a:pPr marL="0" indent="0">
              <a:buNone/>
            </a:pPr>
            <a:r>
              <a:rPr lang="en-CA" b="1" dirty="0"/>
              <a:t>ASFV-G-</a:t>
            </a:r>
            <a:r>
              <a:rPr lang="el-GR" b="1" dirty="0"/>
              <a:t>Δ</a:t>
            </a:r>
            <a:r>
              <a:rPr lang="en-CA" b="1" dirty="0"/>
              <a:t>I177L</a:t>
            </a:r>
          </a:p>
        </p:txBody>
      </p:sp>
      <p:sp>
        <p:nvSpPr>
          <p:cNvPr id="22" name="TextBox 21">
            <a:extLst>
              <a:ext uri="{FF2B5EF4-FFF2-40B4-BE49-F238E27FC236}">
                <a16:creationId xmlns:a16="http://schemas.microsoft.com/office/drawing/2014/main" id="{E8608E43-3194-56D3-C27D-55B6997C4671}"/>
              </a:ext>
            </a:extLst>
          </p:cNvPr>
          <p:cNvSpPr txBox="1"/>
          <p:nvPr/>
        </p:nvSpPr>
        <p:spPr>
          <a:xfrm>
            <a:off x="499769" y="4267249"/>
            <a:ext cx="1744667" cy="369332"/>
          </a:xfrm>
          <a:prstGeom prst="rect">
            <a:avLst/>
          </a:prstGeom>
          <a:noFill/>
        </p:spPr>
        <p:txBody>
          <a:bodyPr wrap="square">
            <a:spAutoFit/>
          </a:bodyPr>
          <a:lstStyle/>
          <a:p>
            <a:r>
              <a:rPr lang="en-CA" b="1" dirty="0"/>
              <a:t>ASFV-G-</a:t>
            </a:r>
            <a:r>
              <a:rPr lang="el-GR" b="1" dirty="0"/>
              <a:t>Δ</a:t>
            </a:r>
            <a:r>
              <a:rPr lang="en-CA" b="1" dirty="0"/>
              <a:t>MGF</a:t>
            </a:r>
          </a:p>
        </p:txBody>
      </p:sp>
      <p:sp>
        <p:nvSpPr>
          <p:cNvPr id="38" name="TextBox 37">
            <a:extLst>
              <a:ext uri="{FF2B5EF4-FFF2-40B4-BE49-F238E27FC236}">
                <a16:creationId xmlns:a16="http://schemas.microsoft.com/office/drawing/2014/main" id="{BAA71363-5B43-2F48-FF25-7DBC061CAF10}"/>
              </a:ext>
            </a:extLst>
          </p:cNvPr>
          <p:cNvSpPr txBox="1"/>
          <p:nvPr/>
        </p:nvSpPr>
        <p:spPr>
          <a:xfrm>
            <a:off x="582108" y="1026242"/>
            <a:ext cx="889859" cy="369332"/>
          </a:xfrm>
          <a:prstGeom prst="rect">
            <a:avLst/>
          </a:prstGeom>
          <a:noFill/>
        </p:spPr>
        <p:txBody>
          <a:bodyPr wrap="none" rtlCol="0">
            <a:spAutoFit/>
          </a:bodyPr>
          <a:lstStyle/>
          <a:p>
            <a:r>
              <a:rPr lang="en-CA" b="1" dirty="0"/>
              <a:t>Control</a:t>
            </a:r>
          </a:p>
        </p:txBody>
      </p:sp>
      <p:sp>
        <p:nvSpPr>
          <p:cNvPr id="45" name="TextBox 44">
            <a:extLst>
              <a:ext uri="{FF2B5EF4-FFF2-40B4-BE49-F238E27FC236}">
                <a16:creationId xmlns:a16="http://schemas.microsoft.com/office/drawing/2014/main" id="{673AF93D-78FE-3E60-6445-4E304F81D50F}"/>
              </a:ext>
            </a:extLst>
          </p:cNvPr>
          <p:cNvSpPr txBox="1"/>
          <p:nvPr/>
        </p:nvSpPr>
        <p:spPr>
          <a:xfrm>
            <a:off x="4037583" y="4689096"/>
            <a:ext cx="6955604" cy="1200329"/>
          </a:xfrm>
          <a:prstGeom prst="rect">
            <a:avLst/>
          </a:prstGeom>
          <a:noFill/>
        </p:spPr>
        <p:txBody>
          <a:bodyPr wrap="square">
            <a:spAutoFit/>
          </a:bodyPr>
          <a:lstStyle/>
          <a:p>
            <a:r>
              <a:rPr lang="en-US" sz="2400" dirty="0"/>
              <a:t>Pigs vaccinated with ASFV-G-ΔMGF or ASFV-G-ΔI177L, when challenged with rASFV I/II, succumbed to the infection, or developed signs of chronic ASF.</a:t>
            </a:r>
            <a:endParaRPr lang="en-CA" sz="2400" dirty="0"/>
          </a:p>
        </p:txBody>
      </p:sp>
    </p:spTree>
    <p:extLst>
      <p:ext uri="{BB962C8B-B14F-4D97-AF65-F5344CB8AC3E}">
        <p14:creationId xmlns:p14="http://schemas.microsoft.com/office/powerpoint/2010/main" val="229611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471DC9B-64E0-5122-39E2-1EAF52D55595}"/>
              </a:ext>
            </a:extLst>
          </p:cNvPr>
          <p:cNvPicPr>
            <a:picLocks noGrp="1" noChangeAspect="1"/>
          </p:cNvPicPr>
          <p:nvPr>
            <p:ph sz="half" idx="1"/>
          </p:nvPr>
        </p:nvPicPr>
        <p:blipFill>
          <a:blip r:embed="rId3"/>
          <a:stretch>
            <a:fillRect/>
          </a:stretch>
        </p:blipFill>
        <p:spPr>
          <a:xfrm>
            <a:off x="260931" y="1547873"/>
            <a:ext cx="7756420" cy="4063218"/>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1B40F8B0-107D-E690-DB1B-37303A19B011}"/>
              </a:ext>
            </a:extLst>
          </p:cNvPr>
          <p:cNvSpPr>
            <a:spLocks noGrp="1"/>
          </p:cNvSpPr>
          <p:nvPr>
            <p:ph sz="half" idx="2"/>
          </p:nvPr>
        </p:nvSpPr>
        <p:spPr>
          <a:xfrm>
            <a:off x="512366" y="685285"/>
            <a:ext cx="11527972" cy="1619620"/>
          </a:xfrm>
        </p:spPr>
        <p:txBody>
          <a:bodyPr>
            <a:normAutofit/>
          </a:bodyPr>
          <a:lstStyle/>
          <a:p>
            <a:pPr marL="0" indent="0">
              <a:buNone/>
            </a:pPr>
            <a:r>
              <a:rPr lang="en-CA" dirty="0"/>
              <a:t>Two pigs that had been vaccinated with ASFV-G-</a:t>
            </a:r>
            <a:r>
              <a:rPr lang="el-GR" dirty="0"/>
              <a:t>Δ</a:t>
            </a:r>
            <a:r>
              <a:rPr lang="en-CA" dirty="0"/>
              <a:t>I177L  and survived developed chronic ASF signs</a:t>
            </a:r>
          </a:p>
        </p:txBody>
      </p:sp>
      <p:sp>
        <p:nvSpPr>
          <p:cNvPr id="5" name="Slide Number Placeholder 4">
            <a:extLst>
              <a:ext uri="{FF2B5EF4-FFF2-40B4-BE49-F238E27FC236}">
                <a16:creationId xmlns:a16="http://schemas.microsoft.com/office/drawing/2014/main" id="{624BEF87-E41B-29BB-7982-E5CBADC82022}"/>
              </a:ext>
            </a:extLst>
          </p:cNvPr>
          <p:cNvSpPr>
            <a:spLocks noGrp="1"/>
          </p:cNvSpPr>
          <p:nvPr>
            <p:ph type="sldNum" sz="quarter" idx="12"/>
          </p:nvPr>
        </p:nvSpPr>
        <p:spPr/>
        <p:txBody>
          <a:bodyPr/>
          <a:lstStyle/>
          <a:p>
            <a:fld id="{C4E7A136-B623-44AA-A653-F7B0DDAA2C31}" type="slidenum">
              <a:rPr lang="en-US" smtClean="0"/>
              <a:t>14</a:t>
            </a:fld>
            <a:endParaRPr lang="en-US"/>
          </a:p>
        </p:txBody>
      </p:sp>
      <p:pic>
        <p:nvPicPr>
          <p:cNvPr id="8" name="Picture 7" descr="A syringe with a needle&#10;&#10;Description automatically generated">
            <a:extLst>
              <a:ext uri="{FF2B5EF4-FFF2-40B4-BE49-F238E27FC236}">
                <a16:creationId xmlns:a16="http://schemas.microsoft.com/office/drawing/2014/main" id="{94FB9A83-4216-9B61-DFF7-939D4CC69C0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318563" y="-60488"/>
            <a:ext cx="1124244" cy="1124244"/>
          </a:xfrm>
          <a:prstGeom prst="rect">
            <a:avLst/>
          </a:prstGeom>
        </p:spPr>
      </p:pic>
      <p:pic>
        <p:nvPicPr>
          <p:cNvPr id="9" name="Content Placeholder 12" descr="A purple pig with a ribbon&#10;&#10;Description automatically generated">
            <a:extLst>
              <a:ext uri="{FF2B5EF4-FFF2-40B4-BE49-F238E27FC236}">
                <a16:creationId xmlns:a16="http://schemas.microsoft.com/office/drawing/2014/main" id="{1F01A79A-D831-AA72-96A7-E45E05ED388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1316" y="0"/>
            <a:ext cx="802100" cy="802100"/>
          </a:xfrm>
          <a:prstGeom prst="rect">
            <a:avLst/>
          </a:prstGeom>
        </p:spPr>
      </p:pic>
      <p:sp>
        <p:nvSpPr>
          <p:cNvPr id="10" name="TextBox 9">
            <a:extLst>
              <a:ext uri="{FF2B5EF4-FFF2-40B4-BE49-F238E27FC236}">
                <a16:creationId xmlns:a16="http://schemas.microsoft.com/office/drawing/2014/main" id="{E1CA0860-A4F0-C6BC-D15A-C398A5D8DB5E}"/>
              </a:ext>
            </a:extLst>
          </p:cNvPr>
          <p:cNvSpPr txBox="1"/>
          <p:nvPr/>
        </p:nvSpPr>
        <p:spPr>
          <a:xfrm>
            <a:off x="8171328" y="2551390"/>
            <a:ext cx="3869010" cy="2862322"/>
          </a:xfrm>
          <a:prstGeom prst="rect">
            <a:avLst/>
          </a:prstGeom>
          <a:noFill/>
        </p:spPr>
        <p:txBody>
          <a:bodyPr wrap="square" rtlCol="0">
            <a:spAutoFit/>
          </a:bodyPr>
          <a:lstStyle/>
          <a:p>
            <a:r>
              <a:rPr lang="en-CA" sz="2000" dirty="0"/>
              <a:t>Hope for vaccination to control ASF is threatened, as recombinant strains will replace genotype II where vaccination has occurred</a:t>
            </a:r>
          </a:p>
          <a:p>
            <a:endParaRPr lang="en-CA" sz="2000" dirty="0"/>
          </a:p>
          <a:p>
            <a:endParaRPr lang="en-CA" sz="2000" dirty="0"/>
          </a:p>
          <a:p>
            <a:r>
              <a:rPr lang="en-CA" sz="2000" dirty="0"/>
              <a:t>Important because the international risk of ASF will remain high</a:t>
            </a:r>
          </a:p>
        </p:txBody>
      </p:sp>
    </p:spTree>
    <p:extLst>
      <p:ext uri="{BB962C8B-B14F-4D97-AF65-F5344CB8AC3E}">
        <p14:creationId xmlns:p14="http://schemas.microsoft.com/office/powerpoint/2010/main" val="214850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9B9C4B-6E6C-47EF-4FF6-487E4722A0D5}"/>
              </a:ext>
            </a:extLst>
          </p:cNvPr>
          <p:cNvSpPr>
            <a:spLocks noGrp="1"/>
          </p:cNvSpPr>
          <p:nvPr>
            <p:ph sz="half" idx="2"/>
          </p:nvPr>
        </p:nvSpPr>
        <p:spPr>
          <a:xfrm>
            <a:off x="8171727" y="2460675"/>
            <a:ext cx="4020273" cy="3589588"/>
          </a:xfrm>
        </p:spPr>
        <p:txBody>
          <a:bodyPr/>
          <a:lstStyle/>
          <a:p>
            <a:r>
              <a:rPr lang="en-CA" dirty="0"/>
              <a:t>Hazard trend line has returned to baseline after spike due to SAT-2 in the middle east last year</a:t>
            </a:r>
          </a:p>
        </p:txBody>
      </p:sp>
      <p:sp>
        <p:nvSpPr>
          <p:cNvPr id="2" name="Title 1">
            <a:extLst>
              <a:ext uri="{FF2B5EF4-FFF2-40B4-BE49-F238E27FC236}">
                <a16:creationId xmlns:a16="http://schemas.microsoft.com/office/drawing/2014/main" id="{306CBC4F-B6F1-54A8-1534-E9E51667D89A}"/>
              </a:ext>
            </a:extLst>
          </p:cNvPr>
          <p:cNvSpPr>
            <a:spLocks noGrp="1"/>
          </p:cNvSpPr>
          <p:nvPr>
            <p:ph type="title"/>
          </p:nvPr>
        </p:nvSpPr>
        <p:spPr/>
        <p:txBody>
          <a:bodyPr/>
          <a:lstStyle/>
          <a:p>
            <a:r>
              <a:rPr lang="en-CA" b="1" dirty="0">
                <a:latin typeface="+mn-lt"/>
              </a:rPr>
              <a:t>Foot and Mouth Disease – Hazard Trend</a:t>
            </a:r>
          </a:p>
        </p:txBody>
      </p:sp>
      <p:sp>
        <p:nvSpPr>
          <p:cNvPr id="5" name="Slide Number Placeholder 4">
            <a:extLst>
              <a:ext uri="{FF2B5EF4-FFF2-40B4-BE49-F238E27FC236}">
                <a16:creationId xmlns:a16="http://schemas.microsoft.com/office/drawing/2014/main" id="{DF2A89AB-3640-FA45-997A-A6BE8E9F6A79}"/>
              </a:ext>
            </a:extLst>
          </p:cNvPr>
          <p:cNvSpPr>
            <a:spLocks noGrp="1"/>
          </p:cNvSpPr>
          <p:nvPr>
            <p:ph type="sldNum" sz="quarter" idx="12"/>
          </p:nvPr>
        </p:nvSpPr>
        <p:spPr/>
        <p:txBody>
          <a:bodyPr/>
          <a:lstStyle/>
          <a:p>
            <a:fld id="{C4E7A136-B623-44AA-A653-F7B0DDAA2C31}" type="slidenum">
              <a:rPr lang="en-US" smtClean="0"/>
              <a:t>15</a:t>
            </a:fld>
            <a:endParaRPr lang="en-US"/>
          </a:p>
        </p:txBody>
      </p:sp>
      <p:pic>
        <p:nvPicPr>
          <p:cNvPr id="8" name="Content Placeholder 7">
            <a:extLst>
              <a:ext uri="{FF2B5EF4-FFF2-40B4-BE49-F238E27FC236}">
                <a16:creationId xmlns:a16="http://schemas.microsoft.com/office/drawing/2014/main" id="{6982E2EB-A2EF-F1D2-81E8-E4D89616BC94}"/>
              </a:ext>
            </a:extLst>
          </p:cNvPr>
          <p:cNvPicPr>
            <a:picLocks noGrp="1" noChangeAspect="1"/>
          </p:cNvPicPr>
          <p:nvPr>
            <p:ph sz="half" idx="1"/>
          </p:nvPr>
        </p:nvPicPr>
        <p:blipFill>
          <a:blip r:embed="rId3"/>
          <a:stretch>
            <a:fillRect/>
          </a:stretch>
        </p:blipFill>
        <p:spPr>
          <a:xfrm>
            <a:off x="18651" y="1412112"/>
            <a:ext cx="8072052" cy="469085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EF7EC93-04F2-80D5-0F85-636A051C1CD4}"/>
              </a:ext>
            </a:extLst>
          </p:cNvPr>
          <p:cNvSpPr txBox="1"/>
          <p:nvPr/>
        </p:nvSpPr>
        <p:spPr>
          <a:xfrm>
            <a:off x="6135903" y="2460675"/>
            <a:ext cx="1144548" cy="923330"/>
          </a:xfrm>
          <a:prstGeom prst="rect">
            <a:avLst/>
          </a:prstGeom>
          <a:noFill/>
        </p:spPr>
        <p:txBody>
          <a:bodyPr wrap="square" rtlCol="0">
            <a:spAutoFit/>
          </a:bodyPr>
          <a:lstStyle/>
          <a:p>
            <a:r>
              <a:rPr lang="en-CA" b="1" dirty="0"/>
              <a:t>SAT-2 in middle east</a:t>
            </a:r>
          </a:p>
        </p:txBody>
      </p:sp>
      <p:sp>
        <p:nvSpPr>
          <p:cNvPr id="11" name="TextBox 10">
            <a:extLst>
              <a:ext uri="{FF2B5EF4-FFF2-40B4-BE49-F238E27FC236}">
                <a16:creationId xmlns:a16="http://schemas.microsoft.com/office/drawing/2014/main" id="{B97C65FF-BF65-1D94-CD70-76356AADF295}"/>
              </a:ext>
            </a:extLst>
          </p:cNvPr>
          <p:cNvSpPr txBox="1"/>
          <p:nvPr/>
        </p:nvSpPr>
        <p:spPr>
          <a:xfrm>
            <a:off x="5188735" y="2599175"/>
            <a:ext cx="1144548" cy="584775"/>
          </a:xfrm>
          <a:prstGeom prst="rect">
            <a:avLst/>
          </a:prstGeom>
          <a:noFill/>
        </p:spPr>
        <p:txBody>
          <a:bodyPr wrap="square" rtlCol="0">
            <a:spAutoFit/>
          </a:bodyPr>
          <a:lstStyle/>
          <a:p>
            <a:r>
              <a:rPr lang="en-CA" sz="1600" b="1" dirty="0"/>
              <a:t>FMD Indonesia</a:t>
            </a:r>
          </a:p>
        </p:txBody>
      </p:sp>
      <p:sp>
        <p:nvSpPr>
          <p:cNvPr id="22" name="Rectangle 21">
            <a:extLst>
              <a:ext uri="{FF2B5EF4-FFF2-40B4-BE49-F238E27FC236}">
                <a16:creationId xmlns:a16="http://schemas.microsoft.com/office/drawing/2014/main" id="{9175C65F-2BF1-188F-6D04-AEFD88E21A28}"/>
              </a:ext>
            </a:extLst>
          </p:cNvPr>
          <p:cNvSpPr/>
          <p:nvPr/>
        </p:nvSpPr>
        <p:spPr>
          <a:xfrm>
            <a:off x="5254907" y="2292081"/>
            <a:ext cx="841094" cy="3165025"/>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0DB910EB-5381-92EA-E8C1-2DFB86005F1E}"/>
              </a:ext>
            </a:extLst>
          </p:cNvPr>
          <p:cNvSpPr/>
          <p:nvPr/>
        </p:nvSpPr>
        <p:spPr>
          <a:xfrm>
            <a:off x="3750197" y="2280863"/>
            <a:ext cx="841094" cy="3165025"/>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0A99D940-62E6-91BC-17A5-D01734DB0B42}"/>
              </a:ext>
            </a:extLst>
          </p:cNvPr>
          <p:cNvSpPr txBox="1"/>
          <p:nvPr/>
        </p:nvSpPr>
        <p:spPr>
          <a:xfrm>
            <a:off x="3806209" y="2599175"/>
            <a:ext cx="1144548" cy="369332"/>
          </a:xfrm>
          <a:prstGeom prst="rect">
            <a:avLst/>
          </a:prstGeom>
          <a:noFill/>
        </p:spPr>
        <p:txBody>
          <a:bodyPr wrap="square" rtlCol="0">
            <a:spAutoFit/>
          </a:bodyPr>
          <a:lstStyle/>
          <a:p>
            <a:r>
              <a:rPr lang="en-CA" b="1" dirty="0"/>
              <a:t>COVID</a:t>
            </a:r>
          </a:p>
        </p:txBody>
      </p:sp>
      <p:sp>
        <p:nvSpPr>
          <p:cNvPr id="23" name="Rectangle 22">
            <a:extLst>
              <a:ext uri="{FF2B5EF4-FFF2-40B4-BE49-F238E27FC236}">
                <a16:creationId xmlns:a16="http://schemas.microsoft.com/office/drawing/2014/main" id="{62A534F4-1C3D-4319-E94B-A32CE3429BFC}"/>
              </a:ext>
            </a:extLst>
          </p:cNvPr>
          <p:cNvSpPr/>
          <p:nvPr/>
        </p:nvSpPr>
        <p:spPr>
          <a:xfrm>
            <a:off x="6177025" y="2280862"/>
            <a:ext cx="766824" cy="3165025"/>
          </a:xfrm>
          <a:prstGeom prst="rect">
            <a:avLst/>
          </a:prstGeom>
          <a:solidFill>
            <a:schemeClr val="accent3">
              <a:lumMod val="75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9244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p:txBody>
          <a:bodyPr/>
          <a:lstStyle/>
          <a:p>
            <a:r>
              <a:rPr lang="en-CA" b="1" dirty="0">
                <a:latin typeface="+mn-lt"/>
              </a:rPr>
              <a:t>FMD Cases</a:t>
            </a:r>
          </a:p>
        </p:txBody>
      </p:sp>
      <p:pic>
        <p:nvPicPr>
          <p:cNvPr id="7" name="Content Placeholder 6">
            <a:extLst>
              <a:ext uri="{FF2B5EF4-FFF2-40B4-BE49-F238E27FC236}">
                <a16:creationId xmlns:a16="http://schemas.microsoft.com/office/drawing/2014/main" id="{9932CB8E-69A6-6D93-CAA7-953C3F908DA1}"/>
              </a:ext>
            </a:extLst>
          </p:cNvPr>
          <p:cNvPicPr>
            <a:picLocks noGrp="1" noChangeAspect="1"/>
          </p:cNvPicPr>
          <p:nvPr>
            <p:ph sz="half" idx="1"/>
          </p:nvPr>
        </p:nvPicPr>
        <p:blipFill>
          <a:blip r:embed="rId3"/>
          <a:stretch>
            <a:fillRect/>
          </a:stretch>
        </p:blipFill>
        <p:spPr>
          <a:xfrm>
            <a:off x="41607" y="1535717"/>
            <a:ext cx="7124601" cy="5185773"/>
          </a:xfrm>
        </p:spPr>
      </p:pic>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73175" y="1690689"/>
            <a:ext cx="4291263" cy="4351338"/>
          </a:xfrm>
        </p:spPr>
        <p:txBody>
          <a:bodyPr/>
          <a:lstStyle/>
          <a:p>
            <a:r>
              <a:rPr lang="en-CA" dirty="0"/>
              <a:t>20 cases in Q3</a:t>
            </a:r>
          </a:p>
          <a:p>
            <a:pPr lvl="1"/>
            <a:r>
              <a:rPr lang="en-CA" dirty="0"/>
              <a:t>17 Africa</a:t>
            </a:r>
          </a:p>
          <a:p>
            <a:pPr lvl="2"/>
            <a:r>
              <a:rPr lang="en-CA" dirty="0"/>
              <a:t>S. Africa SAT-3</a:t>
            </a:r>
          </a:p>
          <a:p>
            <a:pPr lvl="2"/>
            <a:r>
              <a:rPr lang="en-CA" dirty="0"/>
              <a:t>Mozambique SAT-1 + unidentified</a:t>
            </a:r>
          </a:p>
          <a:p>
            <a:pPr lvl="1"/>
            <a:r>
              <a:rPr lang="en-CA" dirty="0"/>
              <a:t>3 Asia</a:t>
            </a:r>
          </a:p>
          <a:p>
            <a:pPr lvl="2"/>
            <a:r>
              <a:rPr lang="en-CA" dirty="0"/>
              <a:t>China O + unidentified</a:t>
            </a:r>
          </a:p>
          <a:p>
            <a:pPr lvl="2"/>
            <a:r>
              <a:rPr lang="en-CA" dirty="0"/>
              <a:t>Turkey A</a:t>
            </a:r>
          </a:p>
          <a:p>
            <a:r>
              <a:rPr lang="en-CA" dirty="0"/>
              <a:t>10 so far in Q4 Asia</a:t>
            </a:r>
          </a:p>
          <a:p>
            <a:pPr lvl="2"/>
            <a:r>
              <a:rPr lang="en-CA" dirty="0"/>
              <a:t>Indonesia unidentified</a:t>
            </a:r>
          </a:p>
          <a:p>
            <a:pPr lvl="2"/>
            <a:r>
              <a:rPr lang="en-CA" dirty="0"/>
              <a:t>China O</a:t>
            </a:r>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p:txBody>
          <a:bodyPr/>
          <a:lstStyle/>
          <a:p>
            <a:fld id="{C4E7A136-B623-44AA-A653-F7B0DDAA2C31}" type="slidenum">
              <a:rPr lang="en-US" smtClean="0"/>
              <a:t>16</a:t>
            </a:fld>
            <a:endParaRPr lang="en-US"/>
          </a:p>
        </p:txBody>
      </p:sp>
    </p:spTree>
    <p:extLst>
      <p:ext uri="{BB962C8B-B14F-4D97-AF65-F5344CB8AC3E}">
        <p14:creationId xmlns:p14="http://schemas.microsoft.com/office/powerpoint/2010/main" val="164239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08B8-F15C-B834-A710-A2F114C80650}"/>
              </a:ext>
            </a:extLst>
          </p:cNvPr>
          <p:cNvSpPr>
            <a:spLocks noGrp="1"/>
          </p:cNvSpPr>
          <p:nvPr>
            <p:ph type="title"/>
          </p:nvPr>
        </p:nvSpPr>
        <p:spPr>
          <a:xfrm>
            <a:off x="838200" y="136510"/>
            <a:ext cx="10515600" cy="1090548"/>
          </a:xfrm>
        </p:spPr>
        <p:txBody>
          <a:bodyPr/>
          <a:lstStyle/>
          <a:p>
            <a:r>
              <a:rPr lang="en-CA" b="1" dirty="0">
                <a:latin typeface="+mn-lt"/>
              </a:rPr>
              <a:t>Notable FMD Cases Q3</a:t>
            </a:r>
          </a:p>
        </p:txBody>
      </p:sp>
      <p:pic>
        <p:nvPicPr>
          <p:cNvPr id="7" name="Content Placeholder 6">
            <a:extLst>
              <a:ext uri="{FF2B5EF4-FFF2-40B4-BE49-F238E27FC236}">
                <a16:creationId xmlns:a16="http://schemas.microsoft.com/office/drawing/2014/main" id="{249EB561-21F7-AA7C-55E7-320254434A91}"/>
              </a:ext>
            </a:extLst>
          </p:cNvPr>
          <p:cNvPicPr>
            <a:picLocks noGrp="1" noChangeAspect="1"/>
          </p:cNvPicPr>
          <p:nvPr>
            <p:ph sz="half" idx="1"/>
          </p:nvPr>
        </p:nvPicPr>
        <p:blipFill>
          <a:blip r:embed="rId2"/>
          <a:stretch>
            <a:fillRect/>
          </a:stretch>
        </p:blipFill>
        <p:spPr>
          <a:xfrm>
            <a:off x="169083" y="903892"/>
            <a:ext cx="7590671" cy="5153470"/>
          </a:xfrm>
        </p:spPr>
      </p:pic>
      <p:sp>
        <p:nvSpPr>
          <p:cNvPr id="4" name="Content Placeholder 3">
            <a:extLst>
              <a:ext uri="{FF2B5EF4-FFF2-40B4-BE49-F238E27FC236}">
                <a16:creationId xmlns:a16="http://schemas.microsoft.com/office/drawing/2014/main" id="{4771898B-7F58-2E2C-F335-22C616F430D8}"/>
              </a:ext>
            </a:extLst>
          </p:cNvPr>
          <p:cNvSpPr>
            <a:spLocks noGrp="1"/>
          </p:cNvSpPr>
          <p:nvPr>
            <p:ph sz="half" idx="2"/>
          </p:nvPr>
        </p:nvSpPr>
        <p:spPr>
          <a:xfrm>
            <a:off x="7824486" y="1339404"/>
            <a:ext cx="4291314" cy="5269740"/>
          </a:xfrm>
        </p:spPr>
        <p:txBody>
          <a:bodyPr/>
          <a:lstStyle/>
          <a:p>
            <a:r>
              <a:rPr lang="en-CA" dirty="0"/>
              <a:t>Serotype A in Türkiye (1</a:t>
            </a:r>
            <a:r>
              <a:rPr lang="en-CA" baseline="30000" dirty="0"/>
              <a:t>st</a:t>
            </a:r>
            <a:r>
              <a:rPr lang="en-CA" dirty="0"/>
              <a:t> time in 6 years)</a:t>
            </a:r>
          </a:p>
          <a:p>
            <a:endParaRPr lang="en-CA" dirty="0"/>
          </a:p>
          <a:p>
            <a:r>
              <a:rPr lang="en-CA" dirty="0"/>
              <a:t>SAT-2/XIV no new countries but, ongoing cases in </a:t>
            </a:r>
            <a:r>
              <a:rPr lang="en-CA" dirty="0" err="1"/>
              <a:t>Turkiye</a:t>
            </a:r>
            <a:r>
              <a:rPr lang="en-CA" dirty="0"/>
              <a:t> and Iraq, but no new countries</a:t>
            </a:r>
          </a:p>
          <a:p>
            <a:endParaRPr lang="en-CA" dirty="0"/>
          </a:p>
          <a:p>
            <a:r>
              <a:rPr lang="en-CA" dirty="0"/>
              <a:t>Frequent movements from Pool 4 to 3</a:t>
            </a:r>
          </a:p>
        </p:txBody>
      </p:sp>
      <p:sp>
        <p:nvSpPr>
          <p:cNvPr id="5" name="Slide Number Placeholder 4">
            <a:extLst>
              <a:ext uri="{FF2B5EF4-FFF2-40B4-BE49-F238E27FC236}">
                <a16:creationId xmlns:a16="http://schemas.microsoft.com/office/drawing/2014/main" id="{ED1F6BA1-BD37-F161-D3FA-7F451B98CB16}"/>
              </a:ext>
            </a:extLst>
          </p:cNvPr>
          <p:cNvSpPr>
            <a:spLocks noGrp="1"/>
          </p:cNvSpPr>
          <p:nvPr>
            <p:ph type="sldNum" sz="quarter" idx="12"/>
          </p:nvPr>
        </p:nvSpPr>
        <p:spPr/>
        <p:txBody>
          <a:bodyPr/>
          <a:lstStyle/>
          <a:p>
            <a:fld id="{C4E7A136-B623-44AA-A653-F7B0DDAA2C31}" type="slidenum">
              <a:rPr lang="en-US" smtClean="0"/>
              <a:t>17</a:t>
            </a:fld>
            <a:endParaRPr lang="en-US"/>
          </a:p>
        </p:txBody>
      </p:sp>
      <p:sp>
        <p:nvSpPr>
          <p:cNvPr id="9" name="TextBox 8">
            <a:extLst>
              <a:ext uri="{FF2B5EF4-FFF2-40B4-BE49-F238E27FC236}">
                <a16:creationId xmlns:a16="http://schemas.microsoft.com/office/drawing/2014/main" id="{5B039F32-4F59-7F7A-99A3-62CD0584BFED}"/>
              </a:ext>
            </a:extLst>
          </p:cNvPr>
          <p:cNvSpPr txBox="1"/>
          <p:nvPr/>
        </p:nvSpPr>
        <p:spPr>
          <a:xfrm>
            <a:off x="964714" y="6081451"/>
            <a:ext cx="6097772" cy="646331"/>
          </a:xfrm>
          <a:prstGeom prst="rect">
            <a:avLst/>
          </a:prstGeom>
          <a:noFill/>
        </p:spPr>
        <p:txBody>
          <a:bodyPr wrap="square">
            <a:spAutoFit/>
          </a:bodyPr>
          <a:lstStyle/>
          <a:p>
            <a:r>
              <a:rPr lang="en-US" dirty="0">
                <a:hlinkClick r:id="rId3"/>
              </a:rPr>
              <a:t>Reference Laboratory Reports | World Reference Laboratory for Foot-and-Mouth Disease</a:t>
            </a:r>
            <a:endParaRPr lang="en-CA" dirty="0"/>
          </a:p>
        </p:txBody>
      </p:sp>
    </p:spTree>
    <p:extLst>
      <p:ext uri="{BB962C8B-B14F-4D97-AF65-F5344CB8AC3E}">
        <p14:creationId xmlns:p14="http://schemas.microsoft.com/office/powerpoint/2010/main" val="255061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D4FE-B52E-3741-9C18-FCB3B44C182E}"/>
              </a:ext>
            </a:extLst>
          </p:cNvPr>
          <p:cNvSpPr>
            <a:spLocks noGrp="1"/>
          </p:cNvSpPr>
          <p:nvPr>
            <p:ph type="title"/>
          </p:nvPr>
        </p:nvSpPr>
        <p:spPr/>
        <p:txBody>
          <a:bodyPr>
            <a:normAutofit/>
          </a:bodyPr>
          <a:lstStyle/>
          <a:p>
            <a:r>
              <a:rPr lang="en-US" sz="3600" dirty="0">
                <a:latin typeface="+mn-lt"/>
                <a:hlinkClick r:id="rId3"/>
              </a:rPr>
              <a:t>Vaccine for foot and mouth disease a win for East Africa</a:t>
            </a:r>
            <a:endParaRPr lang="en-CA" sz="3600" dirty="0">
              <a:latin typeface="+mn-lt"/>
            </a:endParaRPr>
          </a:p>
        </p:txBody>
      </p:sp>
      <p:sp>
        <p:nvSpPr>
          <p:cNvPr id="3" name="Content Placeholder 2">
            <a:extLst>
              <a:ext uri="{FF2B5EF4-FFF2-40B4-BE49-F238E27FC236}">
                <a16:creationId xmlns:a16="http://schemas.microsoft.com/office/drawing/2014/main" id="{1526B9F0-98AC-2738-4721-13AD5A027F26}"/>
              </a:ext>
            </a:extLst>
          </p:cNvPr>
          <p:cNvSpPr>
            <a:spLocks noGrp="1"/>
          </p:cNvSpPr>
          <p:nvPr>
            <p:ph sz="half" idx="1"/>
          </p:nvPr>
        </p:nvSpPr>
        <p:spPr/>
        <p:txBody>
          <a:bodyPr>
            <a:normAutofit fontScale="92500" lnSpcReduction="20000"/>
          </a:bodyPr>
          <a:lstStyle/>
          <a:p>
            <a:r>
              <a:rPr lang="en-US" b="0" i="0" dirty="0">
                <a:solidFill>
                  <a:srgbClr val="000000"/>
                </a:solidFill>
                <a:effectLst/>
                <a:latin typeface="CaeciliaCom-55Roman"/>
              </a:rPr>
              <a:t>The vaccine was developed as part of the </a:t>
            </a:r>
            <a:r>
              <a:rPr lang="en-US" b="0" i="0" dirty="0" err="1">
                <a:solidFill>
                  <a:srgbClr val="000000"/>
                </a:solidFill>
                <a:effectLst/>
                <a:latin typeface="CaeciliaCom-55Roman"/>
              </a:rPr>
              <a:t>AgResults</a:t>
            </a:r>
            <a:r>
              <a:rPr lang="en-US" b="0" i="0" dirty="0">
                <a:solidFill>
                  <a:srgbClr val="000000"/>
                </a:solidFill>
                <a:effectLst/>
                <a:latin typeface="CaeciliaCom-55Roman"/>
              </a:rPr>
              <a:t> Vaccine Challenge Project, </a:t>
            </a:r>
          </a:p>
          <a:p>
            <a:r>
              <a:rPr lang="en-US" dirty="0">
                <a:solidFill>
                  <a:srgbClr val="000000"/>
                </a:solidFill>
                <a:latin typeface="CaeciliaCom-55Roman"/>
              </a:rPr>
              <a:t>A</a:t>
            </a:r>
            <a:r>
              <a:rPr lang="en-US" b="0" i="0" dirty="0">
                <a:solidFill>
                  <a:srgbClr val="000000"/>
                </a:solidFill>
                <a:effectLst/>
                <a:latin typeface="CaeciliaCom-55Roman"/>
              </a:rPr>
              <a:t>n eight-year, US$17.34 million “pay-for-results” prize competition, organized by the livestock charity </a:t>
            </a:r>
            <a:r>
              <a:rPr lang="en-US" b="0" i="0" dirty="0">
                <a:solidFill>
                  <a:srgbClr val="000000"/>
                </a:solidFill>
                <a:effectLst/>
                <a:latin typeface="CaeciliaCom-55Roman"/>
                <a:hlinkClick r:id="rId4"/>
              </a:rPr>
              <a:t>GALVmed</a:t>
            </a:r>
            <a:endParaRPr lang="en-CA" dirty="0"/>
          </a:p>
        </p:txBody>
      </p:sp>
      <p:sp>
        <p:nvSpPr>
          <p:cNvPr id="4" name="Content Placeholder 3">
            <a:extLst>
              <a:ext uri="{FF2B5EF4-FFF2-40B4-BE49-F238E27FC236}">
                <a16:creationId xmlns:a16="http://schemas.microsoft.com/office/drawing/2014/main" id="{782CEDE8-538C-4F06-2238-8E45185638DD}"/>
              </a:ext>
            </a:extLst>
          </p:cNvPr>
          <p:cNvSpPr>
            <a:spLocks noGrp="1"/>
          </p:cNvSpPr>
          <p:nvPr>
            <p:ph sz="half" idx="2"/>
          </p:nvPr>
        </p:nvSpPr>
        <p:spPr/>
        <p:txBody>
          <a:bodyPr>
            <a:normAutofit fontScale="92500" lnSpcReduction="20000"/>
          </a:bodyPr>
          <a:lstStyle/>
          <a:p>
            <a:pPr algn="l"/>
            <a:r>
              <a:rPr lang="en-US" b="0" i="0" dirty="0">
                <a:solidFill>
                  <a:srgbClr val="000000"/>
                </a:solidFill>
                <a:effectLst/>
                <a:latin typeface="CaeciliaCom-55Roman"/>
              </a:rPr>
              <a:t>The quadrivalent vaccine, manufactured by Biopharma based in Morocco</a:t>
            </a:r>
          </a:p>
          <a:p>
            <a:pPr algn="l"/>
            <a:r>
              <a:rPr lang="en-US" b="0" i="0" dirty="0">
                <a:solidFill>
                  <a:srgbClr val="000000"/>
                </a:solidFill>
                <a:effectLst/>
                <a:latin typeface="CaeciliaCom-55Roman"/>
              </a:rPr>
              <a:t>Vaccine agains</a:t>
            </a:r>
            <a:r>
              <a:rPr lang="en-US" dirty="0">
                <a:solidFill>
                  <a:srgbClr val="000000"/>
                </a:solidFill>
                <a:latin typeface="CaeciliaCom-55Roman"/>
              </a:rPr>
              <a:t>t </a:t>
            </a:r>
            <a:r>
              <a:rPr lang="en-US" b="0" i="0" dirty="0">
                <a:solidFill>
                  <a:srgbClr val="000000"/>
                </a:solidFill>
                <a:effectLst/>
                <a:latin typeface="CaeciliaCom-55Roman"/>
              </a:rPr>
              <a:t>O, A, SAT1, and SAT2 – that are known to be circulating in Eastern Africa.</a:t>
            </a:r>
          </a:p>
          <a:p>
            <a:pPr algn="l"/>
            <a:r>
              <a:rPr lang="en-US" b="0" i="0" dirty="0">
                <a:solidFill>
                  <a:srgbClr val="000000"/>
                </a:solidFill>
                <a:effectLst/>
                <a:latin typeface="CaeciliaCom-55Roman"/>
              </a:rPr>
              <a:t>It the first quadrivalent vaccine against FMD to be registered in the region.</a:t>
            </a:r>
          </a:p>
          <a:p>
            <a:pPr algn="l"/>
            <a:r>
              <a:rPr lang="en-US" dirty="0">
                <a:solidFill>
                  <a:srgbClr val="000000"/>
                </a:solidFill>
                <a:latin typeface="CaeciliaCom-55Roman"/>
              </a:rPr>
              <a:t>Any decrease in FMD activity in endemic areas means the global viral load will be decreased and our own introduction risk will lessen</a:t>
            </a:r>
            <a:endParaRPr lang="en-US" b="0" i="0" dirty="0">
              <a:solidFill>
                <a:srgbClr val="000000"/>
              </a:solidFill>
              <a:effectLst/>
              <a:latin typeface="CaeciliaCom-55Roman"/>
            </a:endParaRPr>
          </a:p>
        </p:txBody>
      </p:sp>
      <p:sp>
        <p:nvSpPr>
          <p:cNvPr id="5" name="Slide Number Placeholder 4">
            <a:extLst>
              <a:ext uri="{FF2B5EF4-FFF2-40B4-BE49-F238E27FC236}">
                <a16:creationId xmlns:a16="http://schemas.microsoft.com/office/drawing/2014/main" id="{B6BF2D31-710E-332D-81B4-87F172FA1F7D}"/>
              </a:ext>
            </a:extLst>
          </p:cNvPr>
          <p:cNvSpPr>
            <a:spLocks noGrp="1"/>
          </p:cNvSpPr>
          <p:nvPr>
            <p:ph type="sldNum" sz="quarter" idx="12"/>
          </p:nvPr>
        </p:nvSpPr>
        <p:spPr/>
        <p:txBody>
          <a:bodyPr/>
          <a:lstStyle/>
          <a:p>
            <a:fld id="{C4E7A136-B623-44AA-A653-F7B0DDAA2C31}" type="slidenum">
              <a:rPr lang="en-US" smtClean="0"/>
              <a:t>18</a:t>
            </a:fld>
            <a:endParaRPr lang="en-US"/>
          </a:p>
        </p:txBody>
      </p:sp>
      <p:pic>
        <p:nvPicPr>
          <p:cNvPr id="8" name="Picture 7">
            <a:extLst>
              <a:ext uri="{FF2B5EF4-FFF2-40B4-BE49-F238E27FC236}">
                <a16:creationId xmlns:a16="http://schemas.microsoft.com/office/drawing/2014/main" id="{5BCF24A6-4402-D3E8-9F14-97780F1694A7}"/>
              </a:ext>
            </a:extLst>
          </p:cNvPr>
          <p:cNvPicPr>
            <a:picLocks noChangeAspect="1"/>
          </p:cNvPicPr>
          <p:nvPr/>
        </p:nvPicPr>
        <p:blipFill>
          <a:blip r:embed="rId5"/>
          <a:stretch>
            <a:fillRect/>
          </a:stretch>
        </p:blipFill>
        <p:spPr>
          <a:xfrm>
            <a:off x="1034122" y="4360801"/>
            <a:ext cx="3835597" cy="1206562"/>
          </a:xfrm>
          <a:prstGeom prst="rect">
            <a:avLst/>
          </a:prstGeom>
        </p:spPr>
      </p:pic>
    </p:spTree>
    <p:extLst>
      <p:ext uri="{BB962C8B-B14F-4D97-AF65-F5344CB8AC3E}">
        <p14:creationId xmlns:p14="http://schemas.microsoft.com/office/powerpoint/2010/main" val="348191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55B2-CAE3-FAC4-B2E2-12658B82E223}"/>
              </a:ext>
            </a:extLst>
          </p:cNvPr>
          <p:cNvSpPr>
            <a:spLocks noGrp="1"/>
          </p:cNvSpPr>
          <p:nvPr>
            <p:ph type="title"/>
          </p:nvPr>
        </p:nvSpPr>
        <p:spPr/>
        <p:txBody>
          <a:bodyPr/>
          <a:lstStyle/>
          <a:p>
            <a:r>
              <a:rPr lang="en-CA" b="1" dirty="0">
                <a:latin typeface="+mn-lt"/>
              </a:rPr>
              <a:t>HPAI in 2 pigs in Oregon</a:t>
            </a:r>
          </a:p>
        </p:txBody>
      </p:sp>
      <p:sp>
        <p:nvSpPr>
          <p:cNvPr id="3" name="Content Placeholder 2">
            <a:extLst>
              <a:ext uri="{FF2B5EF4-FFF2-40B4-BE49-F238E27FC236}">
                <a16:creationId xmlns:a16="http://schemas.microsoft.com/office/drawing/2014/main" id="{E38E7F99-3B85-3E3D-83CA-6809DE608159}"/>
              </a:ext>
            </a:extLst>
          </p:cNvPr>
          <p:cNvSpPr>
            <a:spLocks noGrp="1"/>
          </p:cNvSpPr>
          <p:nvPr>
            <p:ph sz="half" idx="1"/>
          </p:nvPr>
        </p:nvSpPr>
        <p:spPr/>
        <p:txBody>
          <a:bodyPr>
            <a:normAutofit fontScale="92500" lnSpcReduction="20000"/>
          </a:bodyPr>
          <a:lstStyle/>
          <a:p>
            <a:r>
              <a:rPr lang="en-CA" dirty="0"/>
              <a:t>Small Farm</a:t>
            </a:r>
          </a:p>
          <a:p>
            <a:r>
              <a:rPr lang="en-CA" dirty="0"/>
              <a:t>Pigs cohoused with poultry, shared equipment, water </a:t>
            </a:r>
            <a:r>
              <a:rPr lang="en-CA" dirty="0" err="1"/>
              <a:t>etc</a:t>
            </a:r>
            <a:r>
              <a:rPr lang="en-CA" dirty="0"/>
              <a:t>…</a:t>
            </a:r>
          </a:p>
          <a:p>
            <a:r>
              <a:rPr lang="en-CA" dirty="0"/>
              <a:t>5 pigs on the site (all destroyed)</a:t>
            </a:r>
          </a:p>
          <a:p>
            <a:r>
              <a:rPr lang="en-CA" dirty="0"/>
              <a:t>No clinical illness</a:t>
            </a:r>
          </a:p>
          <a:p>
            <a:r>
              <a:rPr lang="en-CA" dirty="0"/>
              <a:t>2 confirmed positive with low viral load</a:t>
            </a:r>
          </a:p>
          <a:p>
            <a:r>
              <a:rPr lang="en-CA" dirty="0"/>
              <a:t>Genotype D1.2 from wild birds in the surrounding area</a:t>
            </a:r>
          </a:p>
        </p:txBody>
      </p:sp>
      <p:sp>
        <p:nvSpPr>
          <p:cNvPr id="4" name="Content Placeholder 3">
            <a:extLst>
              <a:ext uri="{FF2B5EF4-FFF2-40B4-BE49-F238E27FC236}">
                <a16:creationId xmlns:a16="http://schemas.microsoft.com/office/drawing/2014/main" id="{F7AC57DB-B8D8-7ADB-3913-44F080EA6FAD}"/>
              </a:ext>
            </a:extLst>
          </p:cNvPr>
          <p:cNvSpPr>
            <a:spLocks noGrp="1"/>
          </p:cNvSpPr>
          <p:nvPr>
            <p:ph sz="half" idx="2"/>
          </p:nvPr>
        </p:nvSpPr>
        <p:spPr/>
        <p:txBody>
          <a:bodyPr>
            <a:normAutofit fontScale="92500" lnSpcReduction="20000"/>
          </a:bodyPr>
          <a:lstStyle/>
          <a:p>
            <a:r>
              <a:rPr lang="en-CA" dirty="0">
                <a:latin typeface="+mn-lt"/>
              </a:rPr>
              <a:t>H5N1 Risk to Swine </a:t>
            </a:r>
            <a:r>
              <a:rPr lang="en-US" dirty="0">
                <a:hlinkClick r:id="rId3"/>
              </a:rPr>
              <a:t>Podcasts – SHIC Talk – Swine Health Information Center</a:t>
            </a:r>
            <a:endParaRPr lang="en-CA" dirty="0">
              <a:latin typeface="+mn-lt"/>
            </a:endParaRPr>
          </a:p>
          <a:p>
            <a:r>
              <a:rPr lang="en-CA" dirty="0"/>
              <a:t>Included more information on the case in the Oregon swine</a:t>
            </a:r>
            <a:endParaRPr lang="en-CA" dirty="0">
              <a:latin typeface="+mn-lt"/>
            </a:endParaRPr>
          </a:p>
          <a:p>
            <a:endParaRPr lang="en-CA" dirty="0"/>
          </a:p>
          <a:p>
            <a:r>
              <a:rPr lang="en-CA" dirty="0"/>
              <a:t>Important to understand H5N1 and its ability to infect mammalian species</a:t>
            </a:r>
          </a:p>
          <a:p>
            <a:r>
              <a:rPr lang="en-CA" dirty="0"/>
              <a:t>Any species infected with multiple influenza strains can result in new </a:t>
            </a:r>
            <a:r>
              <a:rPr lang="en-CA" dirty="0" err="1"/>
              <a:t>reassortant</a:t>
            </a:r>
            <a:r>
              <a:rPr lang="en-CA" dirty="0"/>
              <a:t> viruses</a:t>
            </a:r>
          </a:p>
        </p:txBody>
      </p:sp>
      <p:sp>
        <p:nvSpPr>
          <p:cNvPr id="5" name="Slide Number Placeholder 4">
            <a:extLst>
              <a:ext uri="{FF2B5EF4-FFF2-40B4-BE49-F238E27FC236}">
                <a16:creationId xmlns:a16="http://schemas.microsoft.com/office/drawing/2014/main" id="{3F301E89-374B-B6F3-266B-5B8992743700}"/>
              </a:ext>
            </a:extLst>
          </p:cNvPr>
          <p:cNvSpPr>
            <a:spLocks noGrp="1"/>
          </p:cNvSpPr>
          <p:nvPr>
            <p:ph type="sldNum" sz="quarter" idx="12"/>
          </p:nvPr>
        </p:nvSpPr>
        <p:spPr/>
        <p:txBody>
          <a:bodyPr/>
          <a:lstStyle/>
          <a:p>
            <a:fld id="{C4E7A136-B623-44AA-A653-F7B0DDAA2C31}" type="slidenum">
              <a:rPr lang="en-US" smtClean="0"/>
              <a:t>19</a:t>
            </a:fld>
            <a:endParaRPr lang="en-US"/>
          </a:p>
        </p:txBody>
      </p:sp>
    </p:spTree>
    <p:extLst>
      <p:ext uri="{BB962C8B-B14F-4D97-AF65-F5344CB8AC3E}">
        <p14:creationId xmlns:p14="http://schemas.microsoft.com/office/powerpoint/2010/main" val="117755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07" y="65706"/>
            <a:ext cx="10515600" cy="860269"/>
          </a:xfrm>
        </p:spPr>
        <p:txBody>
          <a:bodyPr>
            <a:normAutofit/>
          </a:bodyPr>
          <a:lstStyle/>
          <a:p>
            <a:r>
              <a:rPr lang="en-CA" b="1" dirty="0">
                <a:latin typeface="+mn-lt"/>
              </a:rPr>
              <a:t>African Swine Fever Trends</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
        <p:nvSpPr>
          <p:cNvPr id="14" name="TextBox 13">
            <a:extLst>
              <a:ext uri="{FF2B5EF4-FFF2-40B4-BE49-F238E27FC236}">
                <a16:creationId xmlns:a16="http://schemas.microsoft.com/office/drawing/2014/main" id="{615DC5C9-1CB4-D682-969F-D962B84EB7B8}"/>
              </a:ext>
            </a:extLst>
          </p:cNvPr>
          <p:cNvSpPr txBox="1"/>
          <p:nvPr/>
        </p:nvSpPr>
        <p:spPr>
          <a:xfrm>
            <a:off x="604645" y="6075160"/>
            <a:ext cx="7196691" cy="369332"/>
          </a:xfrm>
          <a:prstGeom prst="rect">
            <a:avLst/>
          </a:prstGeom>
          <a:noFill/>
        </p:spPr>
        <p:txBody>
          <a:bodyPr wrap="square">
            <a:spAutoFit/>
          </a:bodyPr>
          <a:lstStyle/>
          <a:p>
            <a:r>
              <a:rPr lang="en-US" dirty="0">
                <a:hlinkClick r:id="rId3"/>
              </a:rPr>
              <a:t>African swine fever - WOAH - World Organization for Animal Health</a:t>
            </a:r>
            <a:endParaRPr lang="en-CA" dirty="0"/>
          </a:p>
        </p:txBody>
      </p:sp>
      <p:pic>
        <p:nvPicPr>
          <p:cNvPr id="7" name="Content Placeholder 6">
            <a:extLst>
              <a:ext uri="{FF2B5EF4-FFF2-40B4-BE49-F238E27FC236}">
                <a16:creationId xmlns:a16="http://schemas.microsoft.com/office/drawing/2014/main" id="{4C07F5E4-1B57-50A0-800A-200FDF1A3D0C}"/>
              </a:ext>
            </a:extLst>
          </p:cNvPr>
          <p:cNvPicPr>
            <a:picLocks noGrp="1" noChangeAspect="1"/>
          </p:cNvPicPr>
          <p:nvPr>
            <p:ph sz="half" idx="2"/>
          </p:nvPr>
        </p:nvPicPr>
        <p:blipFill>
          <a:blip r:embed="rId4"/>
          <a:stretch>
            <a:fillRect/>
          </a:stretch>
        </p:blipFill>
        <p:spPr>
          <a:xfrm>
            <a:off x="4132162" y="1443542"/>
            <a:ext cx="8001000" cy="4138232"/>
          </a:xfrm>
        </p:spPr>
      </p:pic>
      <p:sp>
        <p:nvSpPr>
          <p:cNvPr id="8" name="TextBox 7">
            <a:extLst>
              <a:ext uri="{FF2B5EF4-FFF2-40B4-BE49-F238E27FC236}">
                <a16:creationId xmlns:a16="http://schemas.microsoft.com/office/drawing/2014/main" id="{9F9AC441-9F9F-8F7F-BBF0-1A50566B028A}"/>
              </a:ext>
            </a:extLst>
          </p:cNvPr>
          <p:cNvSpPr txBox="1"/>
          <p:nvPr/>
        </p:nvSpPr>
        <p:spPr>
          <a:xfrm>
            <a:off x="335667" y="1782501"/>
            <a:ext cx="3414530" cy="3539430"/>
          </a:xfrm>
          <a:prstGeom prst="rect">
            <a:avLst/>
          </a:prstGeom>
          <a:noFill/>
        </p:spPr>
        <p:txBody>
          <a:bodyPr wrap="square" rtlCol="0">
            <a:spAutoFit/>
          </a:bodyPr>
          <a:lstStyle/>
          <a:p>
            <a:r>
              <a:rPr lang="en-CA" sz="2800" dirty="0"/>
              <a:t>Surge in cases in farmed pigs that occurred in third quarter of 2023 has not occurred in 2024</a:t>
            </a:r>
          </a:p>
          <a:p>
            <a:endParaRPr lang="en-CA" sz="2800" dirty="0"/>
          </a:p>
          <a:p>
            <a:r>
              <a:rPr lang="en-CA" sz="2800" dirty="0"/>
              <a:t>Still a large number of outbreaks ongoing</a:t>
            </a:r>
          </a:p>
        </p:txBody>
      </p:sp>
    </p:spTree>
    <p:extLst>
      <p:ext uri="{BB962C8B-B14F-4D97-AF65-F5344CB8AC3E}">
        <p14:creationId xmlns:p14="http://schemas.microsoft.com/office/powerpoint/2010/main" val="273675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C31F-93C1-D741-3606-57C3AF6D151E}"/>
              </a:ext>
            </a:extLst>
          </p:cNvPr>
          <p:cNvSpPr>
            <a:spLocks noGrp="1"/>
          </p:cNvSpPr>
          <p:nvPr>
            <p:ph type="title"/>
          </p:nvPr>
        </p:nvSpPr>
        <p:spPr/>
        <p:txBody>
          <a:bodyPr>
            <a:normAutofit fontScale="90000"/>
          </a:bodyPr>
          <a:lstStyle/>
          <a:p>
            <a:pPr algn="ctr"/>
            <a:r>
              <a:rPr lang="pt-BR" b="1" i="0" dirty="0">
                <a:effectLst/>
                <a:latin typeface="__Lato_2ee282"/>
                <a:hlinkClick r:id="rId3"/>
              </a:rPr>
              <a:t>Human - Influenza A(H3N2)v</a:t>
            </a:r>
            <a:br>
              <a:rPr lang="pt-BR" b="1" i="0" dirty="0">
                <a:effectLst/>
                <a:latin typeface="__Lato_2ee282"/>
                <a:hlinkClick r:id="rId3"/>
              </a:rPr>
            </a:br>
            <a:r>
              <a:rPr lang="pt-BR" b="1" i="0" dirty="0">
                <a:effectLst/>
                <a:latin typeface="__Lato_2ee282"/>
                <a:hlinkClick r:id="rId3"/>
              </a:rPr>
              <a:t>Canada (Saskatchewan)</a:t>
            </a:r>
            <a:br>
              <a:rPr lang="pt-BR" b="1" i="0" dirty="0">
                <a:effectLst/>
                <a:latin typeface="__Lato_2ee282"/>
              </a:rPr>
            </a:br>
            <a:endParaRPr lang="en-CA" b="1" dirty="0">
              <a:latin typeface="+mn-lt"/>
            </a:endParaRPr>
          </a:p>
        </p:txBody>
      </p:sp>
      <p:sp>
        <p:nvSpPr>
          <p:cNvPr id="3" name="Content Placeholder 2">
            <a:extLst>
              <a:ext uri="{FF2B5EF4-FFF2-40B4-BE49-F238E27FC236}">
                <a16:creationId xmlns:a16="http://schemas.microsoft.com/office/drawing/2014/main" id="{9523F3FC-D0B5-3A54-2870-2FA3A29B528D}"/>
              </a:ext>
            </a:extLst>
          </p:cNvPr>
          <p:cNvSpPr>
            <a:spLocks noGrp="1"/>
          </p:cNvSpPr>
          <p:nvPr>
            <p:ph sz="half" idx="1"/>
          </p:nvPr>
        </p:nvSpPr>
        <p:spPr/>
        <p:txBody>
          <a:bodyPr>
            <a:normAutofit fontScale="85000" lnSpcReduction="20000"/>
          </a:bodyPr>
          <a:lstStyle/>
          <a:p>
            <a:r>
              <a:rPr lang="en-CA" dirty="0"/>
              <a:t>New human case of swine origin Influenza A in SK</a:t>
            </a:r>
          </a:p>
          <a:p>
            <a:r>
              <a:rPr lang="en-CA" dirty="0"/>
              <a:t>Child &lt;18 years old </a:t>
            </a:r>
          </a:p>
          <a:p>
            <a:pPr lvl="1"/>
            <a:r>
              <a:rPr lang="en-CA" dirty="0"/>
              <a:t>Decreased appetite</a:t>
            </a:r>
          </a:p>
          <a:p>
            <a:pPr lvl="1"/>
            <a:r>
              <a:rPr lang="en-CA" dirty="0"/>
              <a:t>Arthralgia</a:t>
            </a:r>
          </a:p>
          <a:p>
            <a:pPr lvl="1"/>
            <a:r>
              <a:rPr lang="en-CA" dirty="0"/>
              <a:t>Dizziness</a:t>
            </a:r>
          </a:p>
          <a:p>
            <a:pPr lvl="1"/>
            <a:r>
              <a:rPr lang="en-CA" dirty="0"/>
              <a:t>Fatigue</a:t>
            </a:r>
          </a:p>
          <a:p>
            <a:pPr lvl="1"/>
            <a:r>
              <a:rPr lang="en-CA" dirty="0"/>
              <a:t>Otitis</a:t>
            </a:r>
          </a:p>
          <a:p>
            <a:pPr lvl="1"/>
            <a:r>
              <a:rPr lang="en-CA" dirty="0"/>
              <a:t>Rhinorrhea</a:t>
            </a:r>
          </a:p>
          <a:p>
            <a:pPr lvl="1"/>
            <a:r>
              <a:rPr lang="en-CA" dirty="0"/>
              <a:t>Nasal congestion</a:t>
            </a:r>
          </a:p>
          <a:p>
            <a:pPr lvl="1"/>
            <a:r>
              <a:rPr lang="en-CA" dirty="0"/>
              <a:t>Sore throat</a:t>
            </a:r>
          </a:p>
        </p:txBody>
      </p:sp>
      <p:sp>
        <p:nvSpPr>
          <p:cNvPr id="4" name="Content Placeholder 3">
            <a:extLst>
              <a:ext uri="{FF2B5EF4-FFF2-40B4-BE49-F238E27FC236}">
                <a16:creationId xmlns:a16="http://schemas.microsoft.com/office/drawing/2014/main" id="{3A5E4C8E-9A6A-C5DA-DDC9-9DF3E543D298}"/>
              </a:ext>
            </a:extLst>
          </p:cNvPr>
          <p:cNvSpPr>
            <a:spLocks noGrp="1"/>
          </p:cNvSpPr>
          <p:nvPr>
            <p:ph sz="half" idx="2"/>
          </p:nvPr>
        </p:nvSpPr>
        <p:spPr/>
        <p:txBody>
          <a:bodyPr>
            <a:normAutofit fontScale="85000" lnSpcReduction="20000"/>
          </a:bodyPr>
          <a:lstStyle/>
          <a:p>
            <a:r>
              <a:rPr lang="en-CA" dirty="0"/>
              <a:t>Was not hospitalized</a:t>
            </a:r>
          </a:p>
          <a:p>
            <a:r>
              <a:rPr lang="en-CA" dirty="0"/>
              <a:t>Fully Recovered</a:t>
            </a:r>
          </a:p>
          <a:p>
            <a:r>
              <a:rPr lang="en-CA" dirty="0"/>
              <a:t>No known exposure to symptomatic people or animals prior to illness</a:t>
            </a:r>
          </a:p>
          <a:p>
            <a:r>
              <a:rPr lang="en-CA" dirty="0"/>
              <a:t>Lives on a farm with livestock without direct contact reported</a:t>
            </a:r>
          </a:p>
          <a:p>
            <a:r>
              <a:rPr lang="en-CA" dirty="0"/>
              <a:t>No symptomatic livestock on the farm</a:t>
            </a:r>
          </a:p>
          <a:p>
            <a:pPr marL="0" indent="0">
              <a:buNone/>
            </a:pPr>
            <a:endParaRPr lang="en-CA" dirty="0"/>
          </a:p>
          <a:p>
            <a:r>
              <a:rPr lang="en-CA" dirty="0"/>
              <a:t>While cases are rare in Canada, they remain important for worker safety</a:t>
            </a:r>
          </a:p>
          <a:p>
            <a:r>
              <a:rPr lang="en-CA" dirty="0"/>
              <a:t>Humans spread Influenza to pigs more often than pigs transmit influenza to humans!</a:t>
            </a:r>
          </a:p>
        </p:txBody>
      </p:sp>
      <p:sp>
        <p:nvSpPr>
          <p:cNvPr id="5" name="Slide Number Placeholder 4">
            <a:extLst>
              <a:ext uri="{FF2B5EF4-FFF2-40B4-BE49-F238E27FC236}">
                <a16:creationId xmlns:a16="http://schemas.microsoft.com/office/drawing/2014/main" id="{D929747E-A4D9-67DE-4E5C-10A6A619A79D}"/>
              </a:ext>
            </a:extLst>
          </p:cNvPr>
          <p:cNvSpPr>
            <a:spLocks noGrp="1"/>
          </p:cNvSpPr>
          <p:nvPr>
            <p:ph type="sldNum" sz="quarter" idx="12"/>
          </p:nvPr>
        </p:nvSpPr>
        <p:spPr/>
        <p:txBody>
          <a:bodyPr/>
          <a:lstStyle/>
          <a:p>
            <a:fld id="{C4E7A136-B623-44AA-A653-F7B0DDAA2C31}" type="slidenum">
              <a:rPr lang="en-US" smtClean="0"/>
              <a:t>20</a:t>
            </a:fld>
            <a:endParaRPr lang="en-US"/>
          </a:p>
        </p:txBody>
      </p:sp>
    </p:spTree>
    <p:extLst>
      <p:ext uri="{BB962C8B-B14F-4D97-AF65-F5344CB8AC3E}">
        <p14:creationId xmlns:p14="http://schemas.microsoft.com/office/powerpoint/2010/main" val="316307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C31F-93C1-D741-3606-57C3AF6D151E}"/>
              </a:ext>
            </a:extLst>
          </p:cNvPr>
          <p:cNvSpPr>
            <a:spLocks noGrp="1"/>
          </p:cNvSpPr>
          <p:nvPr>
            <p:ph type="title"/>
          </p:nvPr>
        </p:nvSpPr>
        <p:spPr/>
        <p:txBody>
          <a:bodyPr>
            <a:normAutofit fontScale="90000"/>
          </a:bodyPr>
          <a:lstStyle/>
          <a:p>
            <a:r>
              <a:rPr lang="pt-BR" b="1" i="0" dirty="0">
                <a:effectLst/>
                <a:latin typeface="__Lato_2ee282"/>
              </a:rPr>
              <a:t>Swine Influenza Cases in Humans (Human Variant Influenza A Cases)</a:t>
            </a:r>
            <a:br>
              <a:rPr lang="pt-BR" b="1" i="0" dirty="0">
                <a:effectLst/>
                <a:latin typeface="__Lato_2ee282"/>
              </a:rPr>
            </a:br>
            <a:endParaRPr lang="en-CA" b="1" dirty="0">
              <a:latin typeface="+mn-lt"/>
            </a:endParaRPr>
          </a:p>
        </p:txBody>
      </p:sp>
      <p:sp>
        <p:nvSpPr>
          <p:cNvPr id="3" name="Content Placeholder 2">
            <a:extLst>
              <a:ext uri="{FF2B5EF4-FFF2-40B4-BE49-F238E27FC236}">
                <a16:creationId xmlns:a16="http://schemas.microsoft.com/office/drawing/2014/main" id="{9523F3FC-D0B5-3A54-2870-2FA3A29B528D}"/>
              </a:ext>
            </a:extLst>
          </p:cNvPr>
          <p:cNvSpPr>
            <a:spLocks noGrp="1"/>
          </p:cNvSpPr>
          <p:nvPr>
            <p:ph sz="half" idx="1"/>
          </p:nvPr>
        </p:nvSpPr>
        <p:spPr/>
        <p:txBody>
          <a:bodyPr>
            <a:normAutofit lnSpcReduction="10000"/>
          </a:bodyPr>
          <a:lstStyle/>
          <a:p>
            <a:r>
              <a:rPr lang="en-CA" dirty="0">
                <a:hlinkClick r:id="rId3"/>
              </a:rPr>
              <a:t>USA </a:t>
            </a:r>
            <a:endParaRPr lang="en-CA" dirty="0"/>
          </a:p>
          <a:p>
            <a:pPr lvl="1"/>
            <a:r>
              <a:rPr lang="en-CA" dirty="0"/>
              <a:t>H1N1v in Ohio</a:t>
            </a:r>
          </a:p>
          <a:p>
            <a:pPr lvl="1"/>
            <a:r>
              <a:rPr lang="en-CA" dirty="0"/>
              <a:t>H1N2v in Pennsylvania</a:t>
            </a:r>
          </a:p>
          <a:p>
            <a:r>
              <a:rPr lang="en-CA" dirty="0"/>
              <a:t>Both patients &gt;18 </a:t>
            </a:r>
            <a:r>
              <a:rPr lang="en-CA" dirty="0" err="1"/>
              <a:t>yrs</a:t>
            </a:r>
            <a:endParaRPr lang="en-CA" dirty="0"/>
          </a:p>
          <a:p>
            <a:r>
              <a:rPr lang="en-CA" dirty="0"/>
              <a:t>Developed symptoms in August</a:t>
            </a:r>
          </a:p>
          <a:p>
            <a:r>
              <a:rPr lang="en-CA" dirty="0"/>
              <a:t>Reported exposure to swine</a:t>
            </a:r>
          </a:p>
          <a:p>
            <a:r>
              <a:rPr lang="en-CA" dirty="0"/>
              <a:t>Briefly hospitalized and recovered</a:t>
            </a:r>
          </a:p>
        </p:txBody>
      </p:sp>
      <p:sp>
        <p:nvSpPr>
          <p:cNvPr id="4" name="Content Placeholder 3">
            <a:extLst>
              <a:ext uri="{FF2B5EF4-FFF2-40B4-BE49-F238E27FC236}">
                <a16:creationId xmlns:a16="http://schemas.microsoft.com/office/drawing/2014/main" id="{3A5E4C8E-9A6A-C5DA-DDC9-9DF3E543D298}"/>
              </a:ext>
            </a:extLst>
          </p:cNvPr>
          <p:cNvSpPr>
            <a:spLocks noGrp="1"/>
          </p:cNvSpPr>
          <p:nvPr>
            <p:ph sz="half" idx="2"/>
          </p:nvPr>
        </p:nvSpPr>
        <p:spPr>
          <a:xfrm>
            <a:off x="6172200" y="1825625"/>
            <a:ext cx="5181600" cy="4895866"/>
          </a:xfrm>
        </p:spPr>
        <p:txBody>
          <a:bodyPr>
            <a:normAutofit lnSpcReduction="10000"/>
          </a:bodyPr>
          <a:lstStyle/>
          <a:p>
            <a:r>
              <a:rPr lang="en-CA" dirty="0"/>
              <a:t>USA</a:t>
            </a:r>
          </a:p>
          <a:p>
            <a:pPr lvl="1"/>
            <a:r>
              <a:rPr lang="en-CA" dirty="0"/>
              <a:t>H3N2v – </a:t>
            </a:r>
            <a:r>
              <a:rPr lang="en-CA" dirty="0">
                <a:hlinkClick r:id="rId4"/>
              </a:rPr>
              <a:t>Colorado</a:t>
            </a:r>
            <a:endParaRPr lang="en-CA" dirty="0"/>
          </a:p>
          <a:p>
            <a:pPr lvl="2"/>
            <a:r>
              <a:rPr lang="en-CA" dirty="0"/>
              <a:t>&lt;18yrs had attended an agricultural fair</a:t>
            </a:r>
          </a:p>
          <a:p>
            <a:pPr lvl="1"/>
            <a:r>
              <a:rPr lang="en-CA" dirty="0"/>
              <a:t>H3N2v – </a:t>
            </a:r>
            <a:r>
              <a:rPr lang="en-CA" dirty="0">
                <a:hlinkClick r:id="rId5"/>
              </a:rPr>
              <a:t>Michigan</a:t>
            </a:r>
            <a:endParaRPr lang="en-CA" dirty="0"/>
          </a:p>
          <a:p>
            <a:pPr lvl="2"/>
            <a:r>
              <a:rPr lang="en-CA" dirty="0"/>
              <a:t>Details unknown</a:t>
            </a:r>
          </a:p>
          <a:p>
            <a:pPr marL="914400" lvl="2" indent="0">
              <a:buNone/>
            </a:pPr>
            <a:endParaRPr lang="en-CA" dirty="0"/>
          </a:p>
          <a:p>
            <a:r>
              <a:rPr lang="en-CA" dirty="0">
                <a:hlinkClick r:id="rId6"/>
              </a:rPr>
              <a:t>Vietnam </a:t>
            </a:r>
            <a:r>
              <a:rPr lang="en-CA" dirty="0"/>
              <a:t>H1N1v</a:t>
            </a:r>
          </a:p>
          <a:p>
            <a:pPr lvl="1"/>
            <a:r>
              <a:rPr lang="en-CA" dirty="0"/>
              <a:t>70 year old female</a:t>
            </a:r>
          </a:p>
          <a:p>
            <a:pPr lvl="1"/>
            <a:r>
              <a:rPr lang="en-CA" dirty="0"/>
              <a:t>Underlying medical conditions</a:t>
            </a:r>
          </a:p>
          <a:p>
            <a:pPr lvl="1"/>
            <a:r>
              <a:rPr lang="en-CA" dirty="0"/>
              <a:t>Developed pneumonia, passed away</a:t>
            </a:r>
          </a:p>
          <a:p>
            <a:pPr lvl="1"/>
            <a:r>
              <a:rPr lang="en-CA" dirty="0"/>
              <a:t>Source of exposure unknown</a:t>
            </a:r>
          </a:p>
          <a:p>
            <a:endParaRPr lang="en-CA" dirty="0"/>
          </a:p>
          <a:p>
            <a:endParaRPr lang="en-CA" dirty="0"/>
          </a:p>
        </p:txBody>
      </p:sp>
      <p:sp>
        <p:nvSpPr>
          <p:cNvPr id="5" name="Slide Number Placeholder 4">
            <a:extLst>
              <a:ext uri="{FF2B5EF4-FFF2-40B4-BE49-F238E27FC236}">
                <a16:creationId xmlns:a16="http://schemas.microsoft.com/office/drawing/2014/main" id="{D929747E-A4D9-67DE-4E5C-10A6A619A79D}"/>
              </a:ext>
            </a:extLst>
          </p:cNvPr>
          <p:cNvSpPr>
            <a:spLocks noGrp="1"/>
          </p:cNvSpPr>
          <p:nvPr>
            <p:ph type="sldNum" sz="quarter" idx="12"/>
          </p:nvPr>
        </p:nvSpPr>
        <p:spPr/>
        <p:txBody>
          <a:bodyPr/>
          <a:lstStyle/>
          <a:p>
            <a:fld id="{C4E7A136-B623-44AA-A653-F7B0DDAA2C31}" type="slidenum">
              <a:rPr lang="en-US" smtClean="0"/>
              <a:t>21</a:t>
            </a:fld>
            <a:endParaRPr lang="en-US"/>
          </a:p>
        </p:txBody>
      </p:sp>
    </p:spTree>
    <p:extLst>
      <p:ext uri="{BB962C8B-B14F-4D97-AF65-F5344CB8AC3E}">
        <p14:creationId xmlns:p14="http://schemas.microsoft.com/office/powerpoint/2010/main" val="2476583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6"/>
            <a:ext cx="10515600" cy="1028700"/>
          </a:xfrm>
        </p:spPr>
        <p:txBody>
          <a:bodyPr/>
          <a:lstStyle/>
          <a:p>
            <a:r>
              <a:rPr lang="en-CA" b="1" dirty="0">
                <a:latin typeface="+mn-lt"/>
              </a:rPr>
              <a:t>Scientific Findings</a:t>
            </a:r>
          </a:p>
        </p:txBody>
      </p:sp>
      <p:sp>
        <p:nvSpPr>
          <p:cNvPr id="3" name="Content Placeholder 2"/>
          <p:cNvSpPr>
            <a:spLocks noGrp="1"/>
          </p:cNvSpPr>
          <p:nvPr>
            <p:ph idx="1"/>
          </p:nvPr>
        </p:nvSpPr>
        <p:spPr>
          <a:xfrm>
            <a:off x="226141" y="1092200"/>
            <a:ext cx="11857703" cy="5264166"/>
          </a:xfrm>
        </p:spPr>
        <p:txBody>
          <a:bodyPr>
            <a:normAutofit/>
          </a:bodyPr>
          <a:lstStyle/>
          <a:p>
            <a:r>
              <a:rPr lang="en-US" sz="1600" dirty="0">
                <a:hlinkClick r:id="rId3"/>
              </a:rPr>
              <a:t>Full article: Spatial patterns of influenza A virus spread across compartments in commercial swine farms in the United States</a:t>
            </a:r>
            <a:endParaRPr lang="en-US" sz="1600" dirty="0"/>
          </a:p>
          <a:p>
            <a:r>
              <a:rPr lang="en-US" sz="1600" dirty="0">
                <a:hlinkClick r:id="rId4"/>
              </a:rPr>
              <a:t>Exploring Potential Intermediates in the Cross-Species Transmission of Influenza A Virus to Humans</a:t>
            </a:r>
            <a:endParaRPr lang="en-US" sz="1600" dirty="0"/>
          </a:p>
          <a:p>
            <a:r>
              <a:rPr lang="en-US" sz="1600" dirty="0">
                <a:hlinkClick r:id="rId5"/>
              </a:rPr>
              <a:t>APHIS Veterinary Services Publishes Revised 2024 Japanese Encephalitis (JE) Disease Response Strategy | Animal and Plant Health Inspection Service</a:t>
            </a:r>
            <a:endParaRPr lang="en-US" sz="1600" dirty="0"/>
          </a:p>
          <a:p>
            <a:r>
              <a:rPr lang="en-US" sz="1600" dirty="0">
                <a:hlinkClick r:id="rId6"/>
              </a:rPr>
              <a:t>Isolation and characterization of Leptospira </a:t>
            </a:r>
            <a:r>
              <a:rPr lang="en-US" sz="1600" dirty="0" err="1">
                <a:hlinkClick r:id="rId6"/>
              </a:rPr>
              <a:t>licerasiae</a:t>
            </a:r>
            <a:r>
              <a:rPr lang="en-US" sz="1600" dirty="0">
                <a:hlinkClick r:id="rId6"/>
              </a:rPr>
              <a:t> in Austrian swine - a first-time case report in Europe – PubMed</a:t>
            </a:r>
            <a:endParaRPr lang="en-US" sz="1600" dirty="0"/>
          </a:p>
          <a:p>
            <a:r>
              <a:rPr lang="en-US" sz="1600" dirty="0">
                <a:hlinkClick r:id="rId7"/>
              </a:rPr>
              <a:t>Characterization of three African swine fever viruses from different clinical settings revealed a potential attenuation mechanism | Animal Diseases | Full Text</a:t>
            </a:r>
            <a:r>
              <a:rPr lang="en-US" sz="1600" dirty="0"/>
              <a:t> </a:t>
            </a:r>
          </a:p>
          <a:p>
            <a:r>
              <a:rPr lang="en-US" sz="1600" dirty="0">
                <a:hlinkClick r:id="rId8"/>
              </a:rPr>
              <a:t>Reverse zoonosis of the 2022–2023 human seasonal H3N2 detected in swine | </a:t>
            </a:r>
            <a:r>
              <a:rPr lang="en-US" sz="1600" dirty="0" err="1">
                <a:hlinkClick r:id="rId8"/>
              </a:rPr>
              <a:t>npj</a:t>
            </a:r>
            <a:r>
              <a:rPr lang="en-US" sz="1600" dirty="0">
                <a:hlinkClick r:id="rId8"/>
              </a:rPr>
              <a:t> Viruses</a:t>
            </a:r>
            <a:r>
              <a:rPr lang="en-US" sz="1600" dirty="0"/>
              <a:t> </a:t>
            </a:r>
          </a:p>
          <a:p>
            <a:r>
              <a:rPr lang="en-US" sz="1600" dirty="0">
                <a:hlinkClick r:id="rId9"/>
              </a:rPr>
              <a:t>Modeling the transmission dynamics of African swine fever virus within commercial swine barns: Quantifying the contribution of multiple transmission pathways | </a:t>
            </a:r>
            <a:r>
              <a:rPr lang="en-US" sz="1600" dirty="0" err="1">
                <a:hlinkClick r:id="rId9"/>
              </a:rPr>
              <a:t>bioRxiv</a:t>
            </a:r>
            <a:endParaRPr lang="en-US" sz="1600" dirty="0"/>
          </a:p>
          <a:p>
            <a:r>
              <a:rPr lang="en-US" sz="1600" dirty="0">
                <a:hlinkClick r:id="rId10"/>
              </a:rPr>
              <a:t>Integrating Systematic Surveys With Historical Data to Model the Distribution of </a:t>
            </a:r>
            <a:r>
              <a:rPr lang="en-US" sz="1600" dirty="0" err="1">
                <a:hlinkClick r:id="rId10"/>
              </a:rPr>
              <a:t>Ornithodoros</a:t>
            </a:r>
            <a:r>
              <a:rPr lang="en-US" sz="1600" dirty="0">
                <a:hlinkClick r:id="rId10"/>
              </a:rPr>
              <a:t> </a:t>
            </a:r>
            <a:r>
              <a:rPr lang="en-US" sz="1600" dirty="0" err="1">
                <a:hlinkClick r:id="rId10"/>
              </a:rPr>
              <a:t>turicata</a:t>
            </a:r>
            <a:r>
              <a:rPr lang="en-US" sz="1600" dirty="0">
                <a:hlinkClick r:id="rId10"/>
              </a:rPr>
              <a:t> americanus, a Vector of Epidemiological Concern in North America </a:t>
            </a:r>
            <a:endParaRPr lang="en-US" sz="1600" dirty="0"/>
          </a:p>
          <a:p>
            <a:r>
              <a:rPr lang="en-US" sz="1600" dirty="0">
                <a:hlinkClick r:id="rId11"/>
              </a:rPr>
              <a:t>Novel Porcine </a:t>
            </a:r>
            <a:r>
              <a:rPr lang="en-US" sz="1600" dirty="0" err="1">
                <a:hlinkClick r:id="rId11"/>
              </a:rPr>
              <a:t>Getah</a:t>
            </a:r>
            <a:r>
              <a:rPr lang="en-US" sz="1600" dirty="0">
                <a:hlinkClick r:id="rId11"/>
              </a:rPr>
              <a:t> Virus from Diarrheal Piglets in Jiangxi Province, China: Prevalence, Genome Sequence, and Pathogenicity</a:t>
            </a:r>
          </a:p>
        </p:txBody>
      </p:sp>
      <p:sp>
        <p:nvSpPr>
          <p:cNvPr id="5" name="Slide Number Placeholder 4"/>
          <p:cNvSpPr>
            <a:spLocks noGrp="1"/>
          </p:cNvSpPr>
          <p:nvPr>
            <p:ph type="sldNum" sz="quarter" idx="12"/>
          </p:nvPr>
        </p:nvSpPr>
        <p:spPr/>
        <p:txBody>
          <a:bodyPr/>
          <a:lstStyle/>
          <a:p>
            <a:fld id="{C4E7A136-B623-44AA-A653-F7B0DDAA2C31}" type="slidenum">
              <a:rPr lang="en-US" smtClean="0"/>
              <a:t>22</a:t>
            </a:fld>
            <a:endParaRPr lang="en-US" dirty="0"/>
          </a:p>
        </p:txBody>
      </p:sp>
    </p:spTree>
    <p:extLst>
      <p:ext uri="{BB962C8B-B14F-4D97-AF65-F5344CB8AC3E}">
        <p14:creationId xmlns:p14="http://schemas.microsoft.com/office/powerpoint/2010/main" val="380611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2F6A39-81D7-2708-7526-712682C38140}"/>
              </a:ext>
            </a:extLst>
          </p:cNvPr>
          <p:cNvSpPr>
            <a:spLocks noGrp="1"/>
          </p:cNvSpPr>
          <p:nvPr>
            <p:ph type="title"/>
          </p:nvPr>
        </p:nvSpPr>
        <p:spPr>
          <a:xfrm>
            <a:off x="838200" y="136509"/>
            <a:ext cx="10515600" cy="1325563"/>
          </a:xfrm>
        </p:spPr>
        <p:txBody>
          <a:bodyPr/>
          <a:lstStyle/>
          <a:p>
            <a:r>
              <a:rPr lang="en-CA" b="1" dirty="0">
                <a:latin typeface="+mn-lt"/>
              </a:rPr>
              <a:t>Q3/Q4 ASF Outbreaks by Region</a:t>
            </a:r>
          </a:p>
        </p:txBody>
      </p:sp>
      <p:sp>
        <p:nvSpPr>
          <p:cNvPr id="5" name="Slide Number Placeholder 4">
            <a:extLst>
              <a:ext uri="{FF2B5EF4-FFF2-40B4-BE49-F238E27FC236}">
                <a16:creationId xmlns:a16="http://schemas.microsoft.com/office/drawing/2014/main" id="{5BD755C0-D5C7-F987-90AC-E0E3F627FAC2}"/>
              </a:ext>
            </a:extLst>
          </p:cNvPr>
          <p:cNvSpPr>
            <a:spLocks noGrp="1"/>
          </p:cNvSpPr>
          <p:nvPr>
            <p:ph type="sldNum" sz="quarter" idx="12"/>
          </p:nvPr>
        </p:nvSpPr>
        <p:spPr/>
        <p:txBody>
          <a:bodyPr/>
          <a:lstStyle/>
          <a:p>
            <a:fld id="{C4E7A136-B623-44AA-A653-F7B0DDAA2C31}" type="slidenum">
              <a:rPr lang="en-US" smtClean="0"/>
              <a:t>3</a:t>
            </a:fld>
            <a:endParaRPr lang="en-US"/>
          </a:p>
        </p:txBody>
      </p:sp>
      <p:pic>
        <p:nvPicPr>
          <p:cNvPr id="7" name="Picture 6">
            <a:extLst>
              <a:ext uri="{FF2B5EF4-FFF2-40B4-BE49-F238E27FC236}">
                <a16:creationId xmlns:a16="http://schemas.microsoft.com/office/drawing/2014/main" id="{4F6374AC-1F18-51B1-E654-B8E42B2140F5}"/>
              </a:ext>
            </a:extLst>
          </p:cNvPr>
          <p:cNvPicPr>
            <a:picLocks noChangeAspect="1"/>
          </p:cNvPicPr>
          <p:nvPr/>
        </p:nvPicPr>
        <p:blipFill>
          <a:blip r:embed="rId3"/>
          <a:stretch>
            <a:fillRect/>
          </a:stretch>
        </p:blipFill>
        <p:spPr>
          <a:xfrm>
            <a:off x="207604" y="1396950"/>
            <a:ext cx="6894136" cy="406409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AD113702-1EE3-7E1F-3E3C-14DD1C2BDA48}"/>
              </a:ext>
            </a:extLst>
          </p:cNvPr>
          <p:cNvPicPr>
            <a:picLocks noChangeAspect="1"/>
          </p:cNvPicPr>
          <p:nvPr/>
        </p:nvPicPr>
        <p:blipFill>
          <a:blip r:embed="rId4"/>
          <a:stretch>
            <a:fillRect/>
          </a:stretch>
        </p:blipFill>
        <p:spPr>
          <a:xfrm>
            <a:off x="5227686" y="3417571"/>
            <a:ext cx="6765828" cy="3440429"/>
          </a:xfrm>
          <a:prstGeom prst="rect">
            <a:avLst/>
          </a:prstGeom>
        </p:spPr>
      </p:pic>
      <p:sp>
        <p:nvSpPr>
          <p:cNvPr id="4" name="TextBox 3">
            <a:extLst>
              <a:ext uri="{FF2B5EF4-FFF2-40B4-BE49-F238E27FC236}">
                <a16:creationId xmlns:a16="http://schemas.microsoft.com/office/drawing/2014/main" id="{97E4F69F-391F-8608-3FD3-06A38FCD6A50}"/>
              </a:ext>
            </a:extLst>
          </p:cNvPr>
          <p:cNvSpPr txBox="1"/>
          <p:nvPr/>
        </p:nvSpPr>
        <p:spPr>
          <a:xfrm>
            <a:off x="3450209" y="2098541"/>
            <a:ext cx="1573957" cy="1477328"/>
          </a:xfrm>
          <a:prstGeom prst="rect">
            <a:avLst/>
          </a:prstGeom>
          <a:noFill/>
        </p:spPr>
        <p:txBody>
          <a:bodyPr wrap="none" rtlCol="0">
            <a:spAutoFit/>
          </a:bodyPr>
          <a:lstStyle/>
          <a:p>
            <a:pPr marL="0" indent="0">
              <a:buNone/>
            </a:pPr>
            <a:r>
              <a:rPr lang="en-CA" b="1" u="sng" dirty="0"/>
              <a:t>Q3</a:t>
            </a:r>
          </a:p>
          <a:p>
            <a:r>
              <a:rPr lang="en-CA" dirty="0"/>
              <a:t>Europe (1,009)</a:t>
            </a:r>
          </a:p>
          <a:p>
            <a:r>
              <a:rPr lang="en-CA" dirty="0"/>
              <a:t>Asia (206)</a:t>
            </a:r>
          </a:p>
          <a:p>
            <a:r>
              <a:rPr lang="en-CA" dirty="0"/>
              <a:t>Africa (5)</a:t>
            </a:r>
          </a:p>
          <a:p>
            <a:endParaRPr lang="en-CA" dirty="0"/>
          </a:p>
        </p:txBody>
      </p:sp>
      <p:sp>
        <p:nvSpPr>
          <p:cNvPr id="12" name="TextBox 11">
            <a:extLst>
              <a:ext uri="{FF2B5EF4-FFF2-40B4-BE49-F238E27FC236}">
                <a16:creationId xmlns:a16="http://schemas.microsoft.com/office/drawing/2014/main" id="{E78BFC6D-FCD2-5B7F-B841-F650109F84BD}"/>
              </a:ext>
            </a:extLst>
          </p:cNvPr>
          <p:cNvSpPr txBox="1"/>
          <p:nvPr/>
        </p:nvSpPr>
        <p:spPr>
          <a:xfrm>
            <a:off x="9120826" y="4425304"/>
            <a:ext cx="1722748" cy="923330"/>
          </a:xfrm>
          <a:prstGeom prst="rect">
            <a:avLst/>
          </a:prstGeom>
          <a:noFill/>
        </p:spPr>
        <p:txBody>
          <a:bodyPr wrap="square">
            <a:spAutoFit/>
          </a:bodyPr>
          <a:lstStyle/>
          <a:p>
            <a:pPr marL="0" indent="0">
              <a:buNone/>
            </a:pPr>
            <a:r>
              <a:rPr lang="en-CA" b="1" u="sng" dirty="0"/>
              <a:t>Q4 </a:t>
            </a:r>
            <a:r>
              <a:rPr lang="en-CA" dirty="0"/>
              <a:t>to date</a:t>
            </a:r>
          </a:p>
          <a:p>
            <a:r>
              <a:rPr lang="en-CA" dirty="0"/>
              <a:t>Europe (282)</a:t>
            </a:r>
          </a:p>
          <a:p>
            <a:r>
              <a:rPr lang="en-CA" dirty="0"/>
              <a:t>Asia (55)</a:t>
            </a:r>
          </a:p>
        </p:txBody>
      </p:sp>
      <p:sp>
        <p:nvSpPr>
          <p:cNvPr id="2" name="TextBox 1">
            <a:extLst>
              <a:ext uri="{FF2B5EF4-FFF2-40B4-BE49-F238E27FC236}">
                <a16:creationId xmlns:a16="http://schemas.microsoft.com/office/drawing/2014/main" id="{8FC814AB-E78B-2ACD-9B1E-BD438A2E71B0}"/>
              </a:ext>
            </a:extLst>
          </p:cNvPr>
          <p:cNvSpPr txBox="1"/>
          <p:nvPr/>
        </p:nvSpPr>
        <p:spPr>
          <a:xfrm>
            <a:off x="7373074" y="1462072"/>
            <a:ext cx="4620440" cy="1631216"/>
          </a:xfrm>
          <a:prstGeom prst="rect">
            <a:avLst/>
          </a:prstGeom>
          <a:noFill/>
        </p:spPr>
        <p:txBody>
          <a:bodyPr wrap="square" rtlCol="0">
            <a:spAutoFit/>
          </a:bodyPr>
          <a:lstStyle/>
          <a:p>
            <a:r>
              <a:rPr lang="en-CA" sz="2000" b="1" dirty="0"/>
              <a:t>Cases in Europe are reliable numbers</a:t>
            </a:r>
          </a:p>
          <a:p>
            <a:endParaRPr lang="en-CA" sz="2000" b="1" dirty="0"/>
          </a:p>
          <a:p>
            <a:r>
              <a:rPr lang="en-CA" sz="2000" b="1" dirty="0"/>
              <a:t>Cases from Asia are significant underestimates as China and India not included in data from Empressi</a:t>
            </a:r>
          </a:p>
        </p:txBody>
      </p:sp>
      <p:sp>
        <p:nvSpPr>
          <p:cNvPr id="9" name="TextBox 8">
            <a:extLst>
              <a:ext uri="{FF2B5EF4-FFF2-40B4-BE49-F238E27FC236}">
                <a16:creationId xmlns:a16="http://schemas.microsoft.com/office/drawing/2014/main" id="{DA8CBC07-5625-858A-12B5-E937082201E9}"/>
              </a:ext>
            </a:extLst>
          </p:cNvPr>
          <p:cNvSpPr txBox="1"/>
          <p:nvPr/>
        </p:nvSpPr>
        <p:spPr>
          <a:xfrm>
            <a:off x="401353" y="6034307"/>
            <a:ext cx="6097712" cy="369332"/>
          </a:xfrm>
          <a:prstGeom prst="rect">
            <a:avLst/>
          </a:prstGeom>
          <a:noFill/>
        </p:spPr>
        <p:txBody>
          <a:bodyPr wrap="square">
            <a:spAutoFit/>
          </a:bodyPr>
          <a:lstStyle/>
          <a:p>
            <a:r>
              <a:rPr lang="en-CA" dirty="0">
                <a:hlinkClick r:id="rId5"/>
              </a:rPr>
              <a:t>https://empres-i.apps.fao.org/general</a:t>
            </a:r>
            <a:r>
              <a:rPr lang="en-CA" dirty="0"/>
              <a:t> </a:t>
            </a:r>
          </a:p>
        </p:txBody>
      </p:sp>
    </p:spTree>
    <p:extLst>
      <p:ext uri="{BB962C8B-B14F-4D97-AF65-F5344CB8AC3E}">
        <p14:creationId xmlns:p14="http://schemas.microsoft.com/office/powerpoint/2010/main" val="11964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01" y="177133"/>
            <a:ext cx="10515600" cy="1325563"/>
          </a:xfrm>
        </p:spPr>
        <p:txBody>
          <a:bodyPr/>
          <a:lstStyle/>
          <a:p>
            <a:r>
              <a:rPr lang="en-CA" b="1" dirty="0">
                <a:latin typeface="+mn-lt"/>
              </a:rPr>
              <a:t>Notable ASF Cases - Europe</a:t>
            </a:r>
          </a:p>
        </p:txBody>
      </p:sp>
      <p:sp>
        <p:nvSpPr>
          <p:cNvPr id="3" name="Content Placeholder 2"/>
          <p:cNvSpPr>
            <a:spLocks noGrp="1"/>
          </p:cNvSpPr>
          <p:nvPr>
            <p:ph sz="half" idx="1"/>
          </p:nvPr>
        </p:nvSpPr>
        <p:spPr>
          <a:xfrm>
            <a:off x="593204" y="1360714"/>
            <a:ext cx="4117694" cy="4866327"/>
          </a:xfrm>
        </p:spPr>
        <p:txBody>
          <a:bodyPr>
            <a:normAutofit fontScale="92500" lnSpcReduction="20000"/>
          </a:bodyPr>
          <a:lstStyle/>
          <a:p>
            <a:r>
              <a:rPr lang="en-CA" sz="2400" dirty="0"/>
              <a:t>German cases in Hessen close to the French border (domestic and wild cases)</a:t>
            </a:r>
          </a:p>
          <a:p>
            <a:pPr lvl="1"/>
            <a:r>
              <a:rPr lang="en-CA" sz="2000" dirty="0"/>
              <a:t>Genotypes from Southeastern Europe not Eastern Germany</a:t>
            </a:r>
          </a:p>
          <a:p>
            <a:r>
              <a:rPr lang="en-CA" sz="2400" dirty="0">
                <a:hlinkClick r:id="rId3"/>
              </a:rPr>
              <a:t>France </a:t>
            </a:r>
            <a:r>
              <a:rPr lang="en-CA" sz="2400" dirty="0"/>
              <a:t>has increased surveillance and is considering building a fence to keep out wild boar</a:t>
            </a:r>
          </a:p>
          <a:p>
            <a:r>
              <a:rPr lang="en-CA" sz="2400" dirty="0"/>
              <a:t>Poland has the highest number of cases, mostly in wild boar</a:t>
            </a:r>
          </a:p>
          <a:p>
            <a:r>
              <a:rPr lang="en-CA" sz="2400" dirty="0"/>
              <a:t>Ukraine manages to keep reporting when they are under constant siege</a:t>
            </a:r>
          </a:p>
          <a:p>
            <a:endParaRPr lang="en-CA" sz="2400" dirty="0"/>
          </a:p>
          <a:p>
            <a:pPr marL="0" indent="0">
              <a:buNone/>
            </a:pPr>
            <a:r>
              <a:rPr lang="en-CA" sz="2400" dirty="0"/>
              <a:t>Wild Boar</a:t>
            </a:r>
          </a:p>
          <a:p>
            <a:pPr marL="0" indent="0">
              <a:buNone/>
            </a:pPr>
            <a:r>
              <a:rPr lang="en-CA" sz="2400" dirty="0"/>
              <a:t>Domestic Swine</a:t>
            </a:r>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pic>
        <p:nvPicPr>
          <p:cNvPr id="7" name="Content Placeholder 6">
            <a:extLst>
              <a:ext uri="{FF2B5EF4-FFF2-40B4-BE49-F238E27FC236}">
                <a16:creationId xmlns:a16="http://schemas.microsoft.com/office/drawing/2014/main" id="{A86C3E48-8AF0-5EC8-39F4-C583AE698E9E}"/>
              </a:ext>
            </a:extLst>
          </p:cNvPr>
          <p:cNvPicPr>
            <a:picLocks noGrp="1" noChangeAspect="1"/>
          </p:cNvPicPr>
          <p:nvPr>
            <p:ph sz="half" idx="2"/>
          </p:nvPr>
        </p:nvPicPr>
        <p:blipFill>
          <a:blip r:embed="rId4"/>
          <a:stretch>
            <a:fillRect/>
          </a:stretch>
        </p:blipFill>
        <p:spPr>
          <a:xfrm>
            <a:off x="4954772" y="1247499"/>
            <a:ext cx="7088372" cy="5193928"/>
          </a:xfrm>
          <a:prstGeom prst="rect">
            <a:avLst/>
          </a:prstGeom>
          <a:ln>
            <a:noFill/>
          </a:ln>
          <a:effectLst>
            <a:outerShdw blurRad="292100" dist="139700" dir="2700000" algn="tl" rotWithShape="0">
              <a:srgbClr val="333333">
                <a:alpha val="65000"/>
              </a:srgbClr>
            </a:outerShdw>
          </a:effectLst>
        </p:spPr>
      </p:pic>
      <p:sp>
        <p:nvSpPr>
          <p:cNvPr id="6" name="Flowchart: Connector 5">
            <a:extLst>
              <a:ext uri="{FF2B5EF4-FFF2-40B4-BE49-F238E27FC236}">
                <a16:creationId xmlns:a16="http://schemas.microsoft.com/office/drawing/2014/main" id="{39E00E99-DA1D-DAB2-8D1A-A7997AE038EC}"/>
              </a:ext>
            </a:extLst>
          </p:cNvPr>
          <p:cNvSpPr/>
          <p:nvPr/>
        </p:nvSpPr>
        <p:spPr>
          <a:xfrm>
            <a:off x="451701" y="5497975"/>
            <a:ext cx="141503" cy="137281"/>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Connector 7">
            <a:extLst>
              <a:ext uri="{FF2B5EF4-FFF2-40B4-BE49-F238E27FC236}">
                <a16:creationId xmlns:a16="http://schemas.microsoft.com/office/drawing/2014/main" id="{4C2CF956-1C6D-41BC-81B5-FA9F3868EA3A}"/>
              </a:ext>
            </a:extLst>
          </p:cNvPr>
          <p:cNvSpPr/>
          <p:nvPr/>
        </p:nvSpPr>
        <p:spPr>
          <a:xfrm>
            <a:off x="451700" y="5939622"/>
            <a:ext cx="141503" cy="137281"/>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77CBF129-49A6-45A8-BF4E-7D7CEE6108F0}"/>
              </a:ext>
            </a:extLst>
          </p:cNvPr>
          <p:cNvSpPr txBox="1"/>
          <p:nvPr/>
        </p:nvSpPr>
        <p:spPr>
          <a:xfrm>
            <a:off x="10475089" y="1724628"/>
            <a:ext cx="457176" cy="369332"/>
          </a:xfrm>
          <a:prstGeom prst="rect">
            <a:avLst/>
          </a:prstGeom>
          <a:noFill/>
        </p:spPr>
        <p:txBody>
          <a:bodyPr wrap="none" rtlCol="0">
            <a:spAutoFit/>
          </a:bodyPr>
          <a:lstStyle/>
          <a:p>
            <a:r>
              <a:rPr lang="en-CA" b="1" dirty="0"/>
              <a:t>Q3</a:t>
            </a:r>
          </a:p>
        </p:txBody>
      </p:sp>
      <p:sp>
        <p:nvSpPr>
          <p:cNvPr id="12" name="Oval 11">
            <a:extLst>
              <a:ext uri="{FF2B5EF4-FFF2-40B4-BE49-F238E27FC236}">
                <a16:creationId xmlns:a16="http://schemas.microsoft.com/office/drawing/2014/main" id="{83FD00BF-A499-D003-C533-9018041C7472}"/>
              </a:ext>
            </a:extLst>
          </p:cNvPr>
          <p:cNvSpPr/>
          <p:nvPr/>
        </p:nvSpPr>
        <p:spPr>
          <a:xfrm>
            <a:off x="7126941" y="3729318"/>
            <a:ext cx="448235" cy="2958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18103077-442C-9BCD-C39A-6498FD1D2293}"/>
              </a:ext>
            </a:extLst>
          </p:cNvPr>
          <p:cNvSpPr txBox="1"/>
          <p:nvPr/>
        </p:nvSpPr>
        <p:spPr>
          <a:xfrm>
            <a:off x="5132798" y="6432453"/>
            <a:ext cx="6221002" cy="369332"/>
          </a:xfrm>
          <a:prstGeom prst="rect">
            <a:avLst/>
          </a:prstGeom>
          <a:noFill/>
        </p:spPr>
        <p:txBody>
          <a:bodyPr wrap="square">
            <a:spAutoFit/>
          </a:bodyPr>
          <a:lstStyle/>
          <a:p>
            <a:r>
              <a:rPr lang="en-CA" dirty="0">
                <a:solidFill>
                  <a:schemeClr val="accent5">
                    <a:lumMod val="50000"/>
                  </a:schemeClr>
                </a:solidFill>
                <a:hlinkClick r:id="rId5">
                  <a:extLst>
                    <a:ext uri="{A12FA001-AC4F-418D-AE19-62706E023703}">
                      <ahyp:hlinkClr xmlns:ahyp="http://schemas.microsoft.com/office/drawing/2018/hyperlinkcolor" val="tx"/>
                    </a:ext>
                  </a:extLst>
                </a:hlinkClick>
              </a:rPr>
              <a:t>https://empres-i.apps.fao.org/general</a:t>
            </a:r>
            <a:r>
              <a:rPr lang="en-CA" dirty="0">
                <a:solidFill>
                  <a:schemeClr val="accent5">
                    <a:lumMod val="50000"/>
                  </a:schemeClr>
                </a:solidFill>
              </a:rPr>
              <a:t> </a:t>
            </a:r>
          </a:p>
        </p:txBody>
      </p:sp>
    </p:spTree>
    <p:extLst>
      <p:ext uri="{BB962C8B-B14F-4D97-AF65-F5344CB8AC3E}">
        <p14:creationId xmlns:p14="http://schemas.microsoft.com/office/powerpoint/2010/main" val="76565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87" y="160500"/>
            <a:ext cx="10515600" cy="1325563"/>
          </a:xfrm>
        </p:spPr>
        <p:txBody>
          <a:bodyPr/>
          <a:lstStyle/>
          <a:p>
            <a:r>
              <a:rPr lang="en-CA" b="1" dirty="0">
                <a:latin typeface="+mn-lt"/>
              </a:rPr>
              <a:t>ASF Freedom - Europe</a:t>
            </a:r>
          </a:p>
        </p:txBody>
      </p:sp>
      <p:sp>
        <p:nvSpPr>
          <p:cNvPr id="3" name="Content Placeholder 2"/>
          <p:cNvSpPr>
            <a:spLocks noGrp="1"/>
          </p:cNvSpPr>
          <p:nvPr>
            <p:ph sz="half" idx="1"/>
          </p:nvPr>
        </p:nvSpPr>
        <p:spPr>
          <a:xfrm>
            <a:off x="148856" y="2459420"/>
            <a:ext cx="4562042" cy="2795751"/>
          </a:xfrm>
        </p:spPr>
        <p:txBody>
          <a:bodyPr>
            <a:normAutofit/>
          </a:bodyPr>
          <a:lstStyle/>
          <a:p>
            <a:r>
              <a:rPr lang="en-CA" sz="2400" dirty="0"/>
              <a:t>Sweden made a </a:t>
            </a:r>
            <a:r>
              <a:rPr lang="en-CA" sz="2400" dirty="0">
                <a:hlinkClick r:id="rId3"/>
              </a:rPr>
              <a:t>self-declaration</a:t>
            </a:r>
            <a:r>
              <a:rPr lang="en-CA" sz="2400" dirty="0"/>
              <a:t> of freedom of ASF in all </a:t>
            </a:r>
            <a:r>
              <a:rPr lang="en-CA" sz="2400" dirty="0" err="1"/>
              <a:t>suids</a:t>
            </a:r>
            <a:r>
              <a:rPr lang="en-CA" sz="2400" dirty="0"/>
              <a:t> to WOAH</a:t>
            </a:r>
            <a:endParaRPr lang="en-CA" sz="2400" dirty="0">
              <a:solidFill>
                <a:srgbClr val="FF0000"/>
              </a:solidFill>
            </a:endParaRPr>
          </a:p>
          <a:p>
            <a:pPr lvl="1"/>
            <a:r>
              <a:rPr lang="en-CA" sz="2000" dirty="0"/>
              <a:t>The case reported in </a:t>
            </a:r>
            <a:r>
              <a:rPr lang="en-CA" sz="2000" dirty="0">
                <a:hlinkClick r:id="rId4"/>
              </a:rPr>
              <a:t>July of 2024 </a:t>
            </a:r>
            <a:r>
              <a:rPr lang="en-CA" sz="2000" dirty="0"/>
              <a:t>was from a wild boar thought to have died almost a year earlier</a:t>
            </a:r>
          </a:p>
          <a:p>
            <a:pPr lvl="1"/>
            <a:endParaRPr lang="en-CA" sz="2000" dirty="0"/>
          </a:p>
          <a:p>
            <a:pPr lvl="1"/>
            <a:endParaRPr lang="en-CA" sz="2000" dirty="0"/>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a:p>
        </p:txBody>
      </p:sp>
      <p:pic>
        <p:nvPicPr>
          <p:cNvPr id="7" name="Content Placeholder 6">
            <a:extLst>
              <a:ext uri="{FF2B5EF4-FFF2-40B4-BE49-F238E27FC236}">
                <a16:creationId xmlns:a16="http://schemas.microsoft.com/office/drawing/2014/main" id="{A86C3E48-8AF0-5EC8-39F4-C583AE698E9E}"/>
              </a:ext>
            </a:extLst>
          </p:cNvPr>
          <p:cNvPicPr>
            <a:picLocks noGrp="1" noChangeAspect="1"/>
          </p:cNvPicPr>
          <p:nvPr>
            <p:ph sz="half" idx="2"/>
          </p:nvPr>
        </p:nvPicPr>
        <p:blipFill>
          <a:blip r:embed="rId5"/>
          <a:stretch>
            <a:fillRect/>
          </a:stretch>
        </p:blipFill>
        <p:spPr>
          <a:xfrm>
            <a:off x="4954772" y="1247499"/>
            <a:ext cx="7088372" cy="519392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77CBF129-49A6-45A8-BF4E-7D7CEE6108F0}"/>
              </a:ext>
            </a:extLst>
          </p:cNvPr>
          <p:cNvSpPr txBox="1"/>
          <p:nvPr/>
        </p:nvSpPr>
        <p:spPr>
          <a:xfrm>
            <a:off x="10475089" y="1724628"/>
            <a:ext cx="457176" cy="369332"/>
          </a:xfrm>
          <a:prstGeom prst="rect">
            <a:avLst/>
          </a:prstGeom>
          <a:noFill/>
        </p:spPr>
        <p:txBody>
          <a:bodyPr wrap="none" rtlCol="0">
            <a:spAutoFit/>
          </a:bodyPr>
          <a:lstStyle/>
          <a:p>
            <a:r>
              <a:rPr lang="en-CA" b="1" dirty="0"/>
              <a:t>Q3</a:t>
            </a:r>
          </a:p>
        </p:txBody>
      </p:sp>
      <p:sp>
        <p:nvSpPr>
          <p:cNvPr id="9" name="Oval 8">
            <a:extLst>
              <a:ext uri="{FF2B5EF4-FFF2-40B4-BE49-F238E27FC236}">
                <a16:creationId xmlns:a16="http://schemas.microsoft.com/office/drawing/2014/main" id="{7A00C45A-EE5A-8811-30C5-F5B4E17F5130}"/>
              </a:ext>
            </a:extLst>
          </p:cNvPr>
          <p:cNvSpPr/>
          <p:nvPr/>
        </p:nvSpPr>
        <p:spPr>
          <a:xfrm>
            <a:off x="7888525" y="1821459"/>
            <a:ext cx="376934" cy="299239"/>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8503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87" y="160500"/>
            <a:ext cx="10515600" cy="1325563"/>
          </a:xfrm>
        </p:spPr>
        <p:txBody>
          <a:bodyPr/>
          <a:lstStyle/>
          <a:p>
            <a:r>
              <a:rPr lang="en-CA" b="1" dirty="0">
                <a:latin typeface="+mn-lt"/>
              </a:rPr>
              <a:t>ASF Freedom - Europe</a:t>
            </a:r>
          </a:p>
        </p:txBody>
      </p:sp>
      <p:sp>
        <p:nvSpPr>
          <p:cNvPr id="3" name="Content Placeholder 2"/>
          <p:cNvSpPr>
            <a:spLocks noGrp="1"/>
          </p:cNvSpPr>
          <p:nvPr>
            <p:ph sz="half" idx="1"/>
          </p:nvPr>
        </p:nvSpPr>
        <p:spPr>
          <a:xfrm>
            <a:off x="148856" y="1162437"/>
            <a:ext cx="5337544" cy="5559053"/>
          </a:xfrm>
        </p:spPr>
        <p:txBody>
          <a:bodyPr>
            <a:normAutofit lnSpcReduction="10000"/>
          </a:bodyPr>
          <a:lstStyle/>
          <a:p>
            <a:pPr marL="457200" lvl="1" indent="0">
              <a:buNone/>
            </a:pPr>
            <a:r>
              <a:rPr lang="en-CA" dirty="0"/>
              <a:t>The European Commission has recognized Sardinia free of ASF Genotype I (both wild boar and domestic swine)</a:t>
            </a:r>
          </a:p>
          <a:p>
            <a:pPr marL="457200" lvl="1" indent="0">
              <a:buNone/>
            </a:pPr>
            <a:endParaRPr lang="en-CA" dirty="0"/>
          </a:p>
          <a:p>
            <a:pPr marL="457200" lvl="1" indent="0">
              <a:buNone/>
            </a:pPr>
            <a:r>
              <a:rPr lang="en-CA" dirty="0"/>
              <a:t>Genotype I (endemic in Africa) introduced to Sardinia in 1978</a:t>
            </a:r>
          </a:p>
          <a:p>
            <a:pPr marL="457200" lvl="1" indent="0">
              <a:buNone/>
            </a:pPr>
            <a:endParaRPr lang="en-CA" dirty="0"/>
          </a:p>
          <a:p>
            <a:pPr marL="457200" lvl="1" indent="0">
              <a:buNone/>
            </a:pPr>
            <a:r>
              <a:rPr lang="en-CA" dirty="0"/>
              <a:t>Required collaborative efforts across society: farmers, local communities and law enforcement</a:t>
            </a:r>
          </a:p>
          <a:p>
            <a:pPr marL="457200" lvl="1" indent="0">
              <a:buNone/>
            </a:pPr>
            <a:endParaRPr lang="en-CA" dirty="0"/>
          </a:p>
          <a:p>
            <a:pPr marL="457200" lvl="1" indent="0">
              <a:buNone/>
            </a:pPr>
            <a:r>
              <a:rPr lang="en-CA" dirty="0"/>
              <a:t>Eradication required intense surveillance, biosecurity measures, + training for farmers and hunters</a:t>
            </a:r>
          </a:p>
          <a:p>
            <a:pPr marL="457200" lvl="1" indent="0">
              <a:buNone/>
            </a:pPr>
            <a:r>
              <a:rPr lang="en-US" sz="1600" dirty="0">
                <a:hlinkClick r:id="rId3"/>
              </a:rPr>
              <a:t>SHIC Global Disease Monitoring Reports – Swine Health Information Center</a:t>
            </a:r>
            <a:r>
              <a:rPr lang="en-US" sz="1600" dirty="0"/>
              <a:t> October 2024 Report</a:t>
            </a:r>
            <a:endParaRPr lang="en-CA" sz="2000" dirty="0">
              <a:hlinkClick r:id="rId4"/>
            </a:endParaRPr>
          </a:p>
          <a:p>
            <a:pPr marL="457200" lvl="1" indent="0">
              <a:buNone/>
            </a:pPr>
            <a:endParaRPr lang="en-CA" sz="1600" dirty="0">
              <a:hlinkClick r:id="rId4"/>
            </a:endParaRPr>
          </a:p>
        </p:txBody>
      </p:sp>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pic>
        <p:nvPicPr>
          <p:cNvPr id="7" name="Content Placeholder 6">
            <a:extLst>
              <a:ext uri="{FF2B5EF4-FFF2-40B4-BE49-F238E27FC236}">
                <a16:creationId xmlns:a16="http://schemas.microsoft.com/office/drawing/2014/main" id="{A86C3E48-8AF0-5EC8-39F4-C583AE698E9E}"/>
              </a:ext>
            </a:extLst>
          </p:cNvPr>
          <p:cNvPicPr>
            <a:picLocks noGrp="1" noChangeAspect="1"/>
          </p:cNvPicPr>
          <p:nvPr>
            <p:ph sz="half" idx="2"/>
          </p:nvPr>
        </p:nvPicPr>
        <p:blipFill>
          <a:blip r:embed="rId5"/>
          <a:stretch>
            <a:fillRect/>
          </a:stretch>
        </p:blipFill>
        <p:spPr>
          <a:xfrm>
            <a:off x="5605930" y="1724627"/>
            <a:ext cx="6437214" cy="471679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77CBF129-49A6-45A8-BF4E-7D7CEE6108F0}"/>
              </a:ext>
            </a:extLst>
          </p:cNvPr>
          <p:cNvSpPr txBox="1"/>
          <p:nvPr/>
        </p:nvSpPr>
        <p:spPr>
          <a:xfrm>
            <a:off x="10475089" y="1724628"/>
            <a:ext cx="457176" cy="369332"/>
          </a:xfrm>
          <a:prstGeom prst="rect">
            <a:avLst/>
          </a:prstGeom>
          <a:noFill/>
        </p:spPr>
        <p:txBody>
          <a:bodyPr wrap="none" rtlCol="0">
            <a:spAutoFit/>
          </a:bodyPr>
          <a:lstStyle/>
          <a:p>
            <a:r>
              <a:rPr lang="en-CA" b="1" dirty="0"/>
              <a:t>Q3</a:t>
            </a:r>
          </a:p>
        </p:txBody>
      </p:sp>
      <p:sp>
        <p:nvSpPr>
          <p:cNvPr id="4" name="Oval 3">
            <a:extLst>
              <a:ext uri="{FF2B5EF4-FFF2-40B4-BE49-F238E27FC236}">
                <a16:creationId xmlns:a16="http://schemas.microsoft.com/office/drawing/2014/main" id="{AF4D47E3-5C25-1680-2A3F-9ECF943B9CCA}"/>
              </a:ext>
            </a:extLst>
          </p:cNvPr>
          <p:cNvSpPr/>
          <p:nvPr/>
        </p:nvSpPr>
        <p:spPr>
          <a:xfrm>
            <a:off x="7442245" y="5260566"/>
            <a:ext cx="627530" cy="412376"/>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619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5342E36-EA6B-E1BE-03A1-49367F26C13A}"/>
              </a:ext>
            </a:extLst>
          </p:cNvPr>
          <p:cNvGrpSpPr/>
          <p:nvPr/>
        </p:nvGrpSpPr>
        <p:grpSpPr>
          <a:xfrm>
            <a:off x="3997362" y="896070"/>
            <a:ext cx="7989918" cy="5460296"/>
            <a:chOff x="4051140" y="1021571"/>
            <a:chExt cx="8116739" cy="5225846"/>
          </a:xfrm>
        </p:grpSpPr>
        <p:grpSp>
          <p:nvGrpSpPr>
            <p:cNvPr id="18" name="Group 17">
              <a:extLst>
                <a:ext uri="{FF2B5EF4-FFF2-40B4-BE49-F238E27FC236}">
                  <a16:creationId xmlns:a16="http://schemas.microsoft.com/office/drawing/2014/main" id="{4E310BDD-9F61-4EC5-19B5-11449D6B091B}"/>
                </a:ext>
              </a:extLst>
            </p:cNvPr>
            <p:cNvGrpSpPr/>
            <p:nvPr/>
          </p:nvGrpSpPr>
          <p:grpSpPr>
            <a:xfrm>
              <a:off x="4051140" y="1021571"/>
              <a:ext cx="8116739" cy="5225846"/>
              <a:chOff x="4051140" y="1021571"/>
              <a:chExt cx="8116739" cy="5225846"/>
            </a:xfrm>
          </p:grpSpPr>
          <p:pic>
            <p:nvPicPr>
              <p:cNvPr id="12" name="Picture 11">
                <a:extLst>
                  <a:ext uri="{FF2B5EF4-FFF2-40B4-BE49-F238E27FC236}">
                    <a16:creationId xmlns:a16="http://schemas.microsoft.com/office/drawing/2014/main" id="{E04775F8-4001-ACE9-508E-98CA03C38975}"/>
                  </a:ext>
                </a:extLst>
              </p:cNvPr>
              <p:cNvPicPr>
                <a:picLocks noChangeAspect="1"/>
              </p:cNvPicPr>
              <p:nvPr/>
            </p:nvPicPr>
            <p:blipFill>
              <a:blip r:embed="rId3"/>
              <a:stretch>
                <a:fillRect/>
              </a:stretch>
            </p:blipFill>
            <p:spPr>
              <a:xfrm>
                <a:off x="4051140" y="1021571"/>
                <a:ext cx="8116739" cy="5225846"/>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45E73E95-1B31-7588-CEFF-2F37969B407D}"/>
                  </a:ext>
                </a:extLst>
              </p:cNvPr>
              <p:cNvSpPr txBox="1"/>
              <p:nvPr/>
            </p:nvSpPr>
            <p:spPr>
              <a:xfrm>
                <a:off x="10498238" y="1516284"/>
                <a:ext cx="457176" cy="369332"/>
              </a:xfrm>
              <a:prstGeom prst="rect">
                <a:avLst/>
              </a:prstGeom>
              <a:noFill/>
            </p:spPr>
            <p:txBody>
              <a:bodyPr wrap="none" rtlCol="0">
                <a:spAutoFit/>
              </a:bodyPr>
              <a:lstStyle/>
              <a:p>
                <a:r>
                  <a:rPr lang="en-CA" b="1" dirty="0"/>
                  <a:t>Q3</a:t>
                </a:r>
              </a:p>
            </p:txBody>
          </p:sp>
        </p:grpSp>
        <p:sp>
          <p:nvSpPr>
            <p:cNvPr id="19" name="Oval 18">
              <a:extLst>
                <a:ext uri="{FF2B5EF4-FFF2-40B4-BE49-F238E27FC236}">
                  <a16:creationId xmlns:a16="http://schemas.microsoft.com/office/drawing/2014/main" id="{874F3BD6-8AF5-4058-CBD8-04B3F7687AF3}"/>
                </a:ext>
              </a:extLst>
            </p:cNvPr>
            <p:cNvSpPr/>
            <p:nvPr/>
          </p:nvSpPr>
          <p:spPr>
            <a:xfrm>
              <a:off x="6786390" y="1885616"/>
              <a:ext cx="1079653" cy="18050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p>
          </p:txBody>
        </p:sp>
      </p:grpSp>
      <p:sp>
        <p:nvSpPr>
          <p:cNvPr id="2" name="Title 1"/>
          <p:cNvSpPr>
            <a:spLocks noGrp="1"/>
          </p:cNvSpPr>
          <p:nvPr>
            <p:ph type="title"/>
          </p:nvPr>
        </p:nvSpPr>
        <p:spPr>
          <a:xfrm>
            <a:off x="0" y="-95067"/>
            <a:ext cx="4199681" cy="1325563"/>
          </a:xfrm>
        </p:spPr>
        <p:txBody>
          <a:bodyPr/>
          <a:lstStyle/>
          <a:p>
            <a:r>
              <a:rPr lang="en-CA" b="1" dirty="0">
                <a:latin typeface="+mn-lt"/>
              </a:rPr>
              <a:t>Notable ASF Cases - Asia</a:t>
            </a:r>
          </a:p>
        </p:txBody>
      </p:sp>
      <p:sp>
        <p:nvSpPr>
          <p:cNvPr id="3" name="Content Placeholder 2"/>
          <p:cNvSpPr>
            <a:spLocks noGrp="1"/>
          </p:cNvSpPr>
          <p:nvPr>
            <p:ph sz="half" idx="1"/>
          </p:nvPr>
        </p:nvSpPr>
        <p:spPr>
          <a:xfrm>
            <a:off x="302024" y="2543175"/>
            <a:ext cx="3595632" cy="3016972"/>
          </a:xfrm>
        </p:spPr>
        <p:txBody>
          <a:bodyPr>
            <a:noAutofit/>
          </a:bodyPr>
          <a:lstStyle/>
          <a:p>
            <a:r>
              <a:rPr lang="en-US" sz="3200" dirty="0"/>
              <a:t>Vast majority of cases in Q3 and Q4 to date reported from Vietnam</a:t>
            </a:r>
          </a:p>
          <a:p>
            <a:pPr marL="0" indent="0">
              <a:buNone/>
            </a:pPr>
            <a:endParaRPr lang="en-CA" sz="1600" dirty="0"/>
          </a:p>
        </p:txBody>
      </p:sp>
      <p:sp>
        <p:nvSpPr>
          <p:cNvPr id="5" name="Slide Number Placeholder 4"/>
          <p:cNvSpPr>
            <a:spLocks noGrp="1"/>
          </p:cNvSpPr>
          <p:nvPr>
            <p:ph type="sldNum" sz="quarter" idx="12"/>
          </p:nvPr>
        </p:nvSpPr>
        <p:spPr/>
        <p:txBody>
          <a:bodyPr/>
          <a:lstStyle/>
          <a:p>
            <a:fld id="{C4E7A136-B623-44AA-A653-F7B0DDAA2C31}" type="slidenum">
              <a:rPr lang="en-US" smtClean="0"/>
              <a:t>7</a:t>
            </a:fld>
            <a:endParaRPr lang="en-US"/>
          </a:p>
        </p:txBody>
      </p:sp>
    </p:spTree>
    <p:extLst>
      <p:ext uri="{BB962C8B-B14F-4D97-AF65-F5344CB8AC3E}">
        <p14:creationId xmlns:p14="http://schemas.microsoft.com/office/powerpoint/2010/main" val="405451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067"/>
            <a:ext cx="4872038" cy="1325563"/>
          </a:xfrm>
        </p:spPr>
        <p:txBody>
          <a:bodyPr/>
          <a:lstStyle/>
          <a:p>
            <a:r>
              <a:rPr lang="en-CA" b="1" dirty="0">
                <a:latin typeface="+mn-lt"/>
              </a:rPr>
              <a:t>Notable ASF Cases - Asia</a:t>
            </a:r>
          </a:p>
        </p:txBody>
      </p:sp>
      <p:sp>
        <p:nvSpPr>
          <p:cNvPr id="3" name="Content Placeholder 2"/>
          <p:cNvSpPr>
            <a:spLocks noGrp="1"/>
          </p:cNvSpPr>
          <p:nvPr>
            <p:ph sz="half" idx="1"/>
          </p:nvPr>
        </p:nvSpPr>
        <p:spPr>
          <a:xfrm>
            <a:off x="73405" y="1464697"/>
            <a:ext cx="4541457" cy="4329651"/>
          </a:xfrm>
        </p:spPr>
        <p:txBody>
          <a:bodyPr>
            <a:noAutofit/>
          </a:bodyPr>
          <a:lstStyle/>
          <a:p>
            <a:pPr>
              <a:spcBef>
                <a:spcPts val="1200"/>
              </a:spcBef>
              <a:spcAft>
                <a:spcPts val="600"/>
              </a:spcAft>
            </a:pPr>
            <a:r>
              <a:rPr lang="en-US" dirty="0">
                <a:hlinkClick r:id="rId3"/>
              </a:rPr>
              <a:t>Sri Lanka </a:t>
            </a:r>
            <a:r>
              <a:rPr lang="en-US" dirty="0"/>
              <a:t>– 1</a:t>
            </a:r>
            <a:r>
              <a:rPr lang="en-US" baseline="30000" dirty="0"/>
              <a:t>st</a:t>
            </a:r>
            <a:r>
              <a:rPr lang="en-US" dirty="0"/>
              <a:t> Detection</a:t>
            </a:r>
            <a:endParaRPr lang="en-US" dirty="0">
              <a:hlinkClick r:id="rId3"/>
            </a:endParaRPr>
          </a:p>
          <a:p>
            <a:pPr>
              <a:spcBef>
                <a:spcPts val="1200"/>
              </a:spcBef>
              <a:spcAft>
                <a:spcPts val="600"/>
              </a:spcAft>
            </a:pPr>
            <a:r>
              <a:rPr lang="en-US" dirty="0"/>
              <a:t>Detections in India not being reported to WOAH immediately but are in the news routinely (</a:t>
            </a:r>
            <a:r>
              <a:rPr lang="en-US" dirty="0" err="1"/>
              <a:t>esp</a:t>
            </a:r>
            <a:r>
              <a:rPr lang="en-US" dirty="0"/>
              <a:t> Mizoram)</a:t>
            </a:r>
          </a:p>
          <a:p>
            <a:pPr>
              <a:spcBef>
                <a:spcPts val="1200"/>
              </a:spcBef>
              <a:spcAft>
                <a:spcPts val="600"/>
              </a:spcAft>
            </a:pPr>
            <a:r>
              <a:rPr lang="en-US" dirty="0"/>
              <a:t>Many other Asian countries not making immediate reports to WOAH including China (some include in 6 monthly reports)</a:t>
            </a:r>
          </a:p>
          <a:p>
            <a:endParaRPr lang="en-US" sz="2000" dirty="0"/>
          </a:p>
          <a:p>
            <a:endParaRPr lang="en-CA" sz="1600" dirty="0"/>
          </a:p>
        </p:txBody>
      </p:sp>
      <p:sp>
        <p:nvSpPr>
          <p:cNvPr id="5" name="Slide Number Placeholder 4"/>
          <p:cNvSpPr>
            <a:spLocks noGrp="1"/>
          </p:cNvSpPr>
          <p:nvPr>
            <p:ph type="sldNum" sz="quarter" idx="12"/>
          </p:nvPr>
        </p:nvSpPr>
        <p:spPr/>
        <p:txBody>
          <a:bodyPr/>
          <a:lstStyle/>
          <a:p>
            <a:fld id="{C4E7A136-B623-44AA-A653-F7B0DDAA2C31}" type="slidenum">
              <a:rPr lang="en-US" smtClean="0"/>
              <a:t>8</a:t>
            </a:fld>
            <a:endParaRPr lang="en-US"/>
          </a:p>
        </p:txBody>
      </p:sp>
      <p:grpSp>
        <p:nvGrpSpPr>
          <p:cNvPr id="23" name="Group 22">
            <a:extLst>
              <a:ext uri="{FF2B5EF4-FFF2-40B4-BE49-F238E27FC236}">
                <a16:creationId xmlns:a16="http://schemas.microsoft.com/office/drawing/2014/main" id="{1316399C-9213-9BB9-7320-74BFEC6308EF}"/>
              </a:ext>
            </a:extLst>
          </p:cNvPr>
          <p:cNvGrpSpPr/>
          <p:nvPr/>
        </p:nvGrpSpPr>
        <p:grpSpPr>
          <a:xfrm>
            <a:off x="4872038" y="397183"/>
            <a:ext cx="7017938" cy="5397166"/>
            <a:chOff x="3880939" y="681245"/>
            <a:chExt cx="8116738" cy="6040246"/>
          </a:xfrm>
        </p:grpSpPr>
        <p:grpSp>
          <p:nvGrpSpPr>
            <p:cNvPr id="17" name="Group 16">
              <a:extLst>
                <a:ext uri="{FF2B5EF4-FFF2-40B4-BE49-F238E27FC236}">
                  <a16:creationId xmlns:a16="http://schemas.microsoft.com/office/drawing/2014/main" id="{828D7EBF-32F1-1A1A-0942-FEA7033457B1}"/>
                </a:ext>
              </a:extLst>
            </p:cNvPr>
            <p:cNvGrpSpPr/>
            <p:nvPr/>
          </p:nvGrpSpPr>
          <p:grpSpPr>
            <a:xfrm>
              <a:off x="3880939" y="681245"/>
              <a:ext cx="8116738" cy="6040246"/>
              <a:chOff x="4051140" y="912622"/>
              <a:chExt cx="8140860" cy="5869645"/>
            </a:xfrm>
          </p:grpSpPr>
          <p:sp>
            <p:nvSpPr>
              <p:cNvPr id="16" name="TextBox 15">
                <a:extLst>
                  <a:ext uri="{FF2B5EF4-FFF2-40B4-BE49-F238E27FC236}">
                    <a16:creationId xmlns:a16="http://schemas.microsoft.com/office/drawing/2014/main" id="{559D2864-CB84-961E-C55D-4C5C9A687534}"/>
                  </a:ext>
                </a:extLst>
              </p:cNvPr>
              <p:cNvSpPr txBox="1"/>
              <p:nvPr/>
            </p:nvSpPr>
            <p:spPr>
              <a:xfrm>
                <a:off x="10955414" y="1319514"/>
                <a:ext cx="457176" cy="369332"/>
              </a:xfrm>
              <a:prstGeom prst="rect">
                <a:avLst/>
              </a:prstGeom>
              <a:noFill/>
            </p:spPr>
            <p:txBody>
              <a:bodyPr wrap="none" rtlCol="0">
                <a:spAutoFit/>
              </a:bodyPr>
              <a:lstStyle/>
              <a:p>
                <a:r>
                  <a:rPr lang="en-CA" b="1" dirty="0"/>
                  <a:t>Q4</a:t>
                </a:r>
              </a:p>
            </p:txBody>
          </p:sp>
          <p:pic>
            <p:nvPicPr>
              <p:cNvPr id="15" name="Picture 14">
                <a:extLst>
                  <a:ext uri="{FF2B5EF4-FFF2-40B4-BE49-F238E27FC236}">
                    <a16:creationId xmlns:a16="http://schemas.microsoft.com/office/drawing/2014/main" id="{1D78DE48-55C8-7FA1-1650-8DE46B7870BB}"/>
                  </a:ext>
                </a:extLst>
              </p:cNvPr>
              <p:cNvPicPr>
                <a:picLocks noChangeAspect="1"/>
              </p:cNvPicPr>
              <p:nvPr/>
            </p:nvPicPr>
            <p:blipFill>
              <a:blip r:embed="rId4"/>
              <a:stretch>
                <a:fillRect/>
              </a:stretch>
            </p:blipFill>
            <p:spPr>
              <a:xfrm>
                <a:off x="4051140" y="912622"/>
                <a:ext cx="8140860" cy="5869645"/>
              </a:xfrm>
              <a:prstGeom prst="rect">
                <a:avLst/>
              </a:prstGeom>
              <a:ln>
                <a:noFill/>
              </a:ln>
              <a:effectLst>
                <a:outerShdw blurRad="292100" dist="139700" dir="2700000" algn="tl" rotWithShape="0">
                  <a:srgbClr val="333333">
                    <a:alpha val="65000"/>
                  </a:srgbClr>
                </a:outerShdw>
              </a:effectLst>
            </p:spPr>
          </p:pic>
        </p:grpSp>
        <p:sp>
          <p:nvSpPr>
            <p:cNvPr id="21" name="TextBox 20">
              <a:extLst>
                <a:ext uri="{FF2B5EF4-FFF2-40B4-BE49-F238E27FC236}">
                  <a16:creationId xmlns:a16="http://schemas.microsoft.com/office/drawing/2014/main" id="{8F75F5C2-7BD9-1C2B-48BC-2C9EE0F8F8BD}"/>
                </a:ext>
              </a:extLst>
            </p:cNvPr>
            <p:cNvSpPr txBox="1"/>
            <p:nvPr/>
          </p:nvSpPr>
          <p:spPr>
            <a:xfrm>
              <a:off x="10556624" y="920664"/>
              <a:ext cx="1195392" cy="369332"/>
            </a:xfrm>
            <a:prstGeom prst="rect">
              <a:avLst/>
            </a:prstGeom>
            <a:noFill/>
          </p:spPr>
          <p:txBody>
            <a:bodyPr wrap="none" rtlCol="0">
              <a:spAutoFit/>
            </a:bodyPr>
            <a:lstStyle/>
            <a:p>
              <a:r>
                <a:rPr lang="en-CA" b="1" dirty="0"/>
                <a:t>Q4 to date</a:t>
              </a:r>
            </a:p>
          </p:txBody>
        </p:sp>
        <p:sp>
          <p:nvSpPr>
            <p:cNvPr id="22" name="Oval 21">
              <a:extLst>
                <a:ext uri="{FF2B5EF4-FFF2-40B4-BE49-F238E27FC236}">
                  <a16:creationId xmlns:a16="http://schemas.microsoft.com/office/drawing/2014/main" id="{61BD1D31-755E-D58B-7159-5EFAC34B2AD4}"/>
                </a:ext>
              </a:extLst>
            </p:cNvPr>
            <p:cNvSpPr/>
            <p:nvPr/>
          </p:nvSpPr>
          <p:spPr>
            <a:xfrm>
              <a:off x="4976037" y="4029740"/>
              <a:ext cx="616689" cy="52099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4483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067"/>
            <a:ext cx="4199681" cy="1325563"/>
          </a:xfrm>
        </p:spPr>
        <p:txBody>
          <a:bodyPr/>
          <a:lstStyle/>
          <a:p>
            <a:r>
              <a:rPr lang="en-CA" b="1" dirty="0">
                <a:latin typeface="+mn-lt"/>
              </a:rPr>
              <a:t>ASF Freedom - Taiwan</a:t>
            </a:r>
          </a:p>
        </p:txBody>
      </p:sp>
      <p:sp>
        <p:nvSpPr>
          <p:cNvPr id="3" name="Content Placeholder 2"/>
          <p:cNvSpPr>
            <a:spLocks noGrp="1"/>
          </p:cNvSpPr>
          <p:nvPr>
            <p:ph sz="half" idx="1"/>
          </p:nvPr>
        </p:nvSpPr>
        <p:spPr>
          <a:xfrm>
            <a:off x="302024" y="1428751"/>
            <a:ext cx="3595632" cy="3657600"/>
          </a:xfrm>
        </p:spPr>
        <p:txBody>
          <a:bodyPr>
            <a:noAutofit/>
          </a:bodyPr>
          <a:lstStyle/>
          <a:p>
            <a:endParaRPr lang="en-US" dirty="0"/>
          </a:p>
          <a:p>
            <a:r>
              <a:rPr lang="en-CA" b="1" dirty="0">
                <a:hlinkClick r:id="rId3"/>
              </a:rPr>
              <a:t>Self-Declaration of Freedom </a:t>
            </a:r>
            <a:r>
              <a:rPr lang="en-CA" b="1" dirty="0"/>
              <a:t>made to WOAH</a:t>
            </a:r>
          </a:p>
          <a:p>
            <a:r>
              <a:rPr lang="en-CA" b="1" dirty="0"/>
              <a:t>Domestic pigs and Wild Boars</a:t>
            </a:r>
          </a:p>
        </p:txBody>
      </p:sp>
      <p:sp>
        <p:nvSpPr>
          <p:cNvPr id="5" name="Slide Number Placeholder 4"/>
          <p:cNvSpPr>
            <a:spLocks noGrp="1"/>
          </p:cNvSpPr>
          <p:nvPr>
            <p:ph type="sldNum" sz="quarter" idx="12"/>
          </p:nvPr>
        </p:nvSpPr>
        <p:spPr/>
        <p:txBody>
          <a:bodyPr/>
          <a:lstStyle/>
          <a:p>
            <a:fld id="{C4E7A136-B623-44AA-A653-F7B0DDAA2C31}" type="slidenum">
              <a:rPr lang="en-US" smtClean="0"/>
              <a:t>9</a:t>
            </a:fld>
            <a:endParaRPr lang="en-US"/>
          </a:p>
        </p:txBody>
      </p:sp>
      <p:grpSp>
        <p:nvGrpSpPr>
          <p:cNvPr id="23" name="Group 22">
            <a:extLst>
              <a:ext uri="{FF2B5EF4-FFF2-40B4-BE49-F238E27FC236}">
                <a16:creationId xmlns:a16="http://schemas.microsoft.com/office/drawing/2014/main" id="{1316399C-9213-9BB9-7320-74BFEC6308EF}"/>
              </a:ext>
            </a:extLst>
          </p:cNvPr>
          <p:cNvGrpSpPr/>
          <p:nvPr/>
        </p:nvGrpSpPr>
        <p:grpSpPr>
          <a:xfrm>
            <a:off x="4346490" y="397182"/>
            <a:ext cx="7543486" cy="5830719"/>
            <a:chOff x="3880939" y="681245"/>
            <a:chExt cx="8116738" cy="6040246"/>
          </a:xfrm>
        </p:grpSpPr>
        <p:grpSp>
          <p:nvGrpSpPr>
            <p:cNvPr id="17" name="Group 16">
              <a:extLst>
                <a:ext uri="{FF2B5EF4-FFF2-40B4-BE49-F238E27FC236}">
                  <a16:creationId xmlns:a16="http://schemas.microsoft.com/office/drawing/2014/main" id="{828D7EBF-32F1-1A1A-0942-FEA7033457B1}"/>
                </a:ext>
              </a:extLst>
            </p:cNvPr>
            <p:cNvGrpSpPr/>
            <p:nvPr/>
          </p:nvGrpSpPr>
          <p:grpSpPr>
            <a:xfrm>
              <a:off x="3880939" y="681245"/>
              <a:ext cx="8116738" cy="6040246"/>
              <a:chOff x="4051140" y="912622"/>
              <a:chExt cx="8140860" cy="5869645"/>
            </a:xfrm>
          </p:grpSpPr>
          <p:sp>
            <p:nvSpPr>
              <p:cNvPr id="16" name="TextBox 15">
                <a:extLst>
                  <a:ext uri="{FF2B5EF4-FFF2-40B4-BE49-F238E27FC236}">
                    <a16:creationId xmlns:a16="http://schemas.microsoft.com/office/drawing/2014/main" id="{559D2864-CB84-961E-C55D-4C5C9A687534}"/>
                  </a:ext>
                </a:extLst>
              </p:cNvPr>
              <p:cNvSpPr txBox="1"/>
              <p:nvPr/>
            </p:nvSpPr>
            <p:spPr>
              <a:xfrm>
                <a:off x="10955414" y="1319514"/>
                <a:ext cx="457176" cy="369332"/>
              </a:xfrm>
              <a:prstGeom prst="rect">
                <a:avLst/>
              </a:prstGeom>
              <a:noFill/>
            </p:spPr>
            <p:txBody>
              <a:bodyPr wrap="none" rtlCol="0">
                <a:spAutoFit/>
              </a:bodyPr>
              <a:lstStyle/>
              <a:p>
                <a:r>
                  <a:rPr lang="en-CA" b="1" dirty="0"/>
                  <a:t>Q4</a:t>
                </a:r>
              </a:p>
            </p:txBody>
          </p:sp>
          <p:pic>
            <p:nvPicPr>
              <p:cNvPr id="15" name="Picture 14">
                <a:extLst>
                  <a:ext uri="{FF2B5EF4-FFF2-40B4-BE49-F238E27FC236}">
                    <a16:creationId xmlns:a16="http://schemas.microsoft.com/office/drawing/2014/main" id="{1D78DE48-55C8-7FA1-1650-8DE46B7870BB}"/>
                  </a:ext>
                </a:extLst>
              </p:cNvPr>
              <p:cNvPicPr>
                <a:picLocks noChangeAspect="1"/>
              </p:cNvPicPr>
              <p:nvPr/>
            </p:nvPicPr>
            <p:blipFill>
              <a:blip r:embed="rId4"/>
              <a:stretch>
                <a:fillRect/>
              </a:stretch>
            </p:blipFill>
            <p:spPr>
              <a:xfrm>
                <a:off x="4051140" y="912622"/>
                <a:ext cx="8140860" cy="5869645"/>
              </a:xfrm>
              <a:prstGeom prst="rect">
                <a:avLst/>
              </a:prstGeom>
              <a:ln>
                <a:noFill/>
              </a:ln>
              <a:effectLst>
                <a:outerShdw blurRad="292100" dist="139700" dir="2700000" algn="tl" rotWithShape="0">
                  <a:srgbClr val="333333">
                    <a:alpha val="65000"/>
                  </a:srgbClr>
                </a:outerShdw>
              </a:effectLst>
            </p:spPr>
          </p:pic>
        </p:grpSp>
        <p:sp>
          <p:nvSpPr>
            <p:cNvPr id="21" name="TextBox 20">
              <a:extLst>
                <a:ext uri="{FF2B5EF4-FFF2-40B4-BE49-F238E27FC236}">
                  <a16:creationId xmlns:a16="http://schemas.microsoft.com/office/drawing/2014/main" id="{8F75F5C2-7BD9-1C2B-48BC-2C9EE0F8F8BD}"/>
                </a:ext>
              </a:extLst>
            </p:cNvPr>
            <p:cNvSpPr txBox="1"/>
            <p:nvPr/>
          </p:nvSpPr>
          <p:spPr>
            <a:xfrm>
              <a:off x="10556624" y="920664"/>
              <a:ext cx="1195392" cy="369332"/>
            </a:xfrm>
            <a:prstGeom prst="rect">
              <a:avLst/>
            </a:prstGeom>
            <a:noFill/>
          </p:spPr>
          <p:txBody>
            <a:bodyPr wrap="none" rtlCol="0">
              <a:spAutoFit/>
            </a:bodyPr>
            <a:lstStyle/>
            <a:p>
              <a:r>
                <a:rPr lang="en-CA" b="1" dirty="0"/>
                <a:t>Q4 to date</a:t>
              </a:r>
            </a:p>
          </p:txBody>
        </p:sp>
      </p:grpSp>
      <p:sp>
        <p:nvSpPr>
          <p:cNvPr id="24" name="Oval 23">
            <a:extLst>
              <a:ext uri="{FF2B5EF4-FFF2-40B4-BE49-F238E27FC236}">
                <a16:creationId xmlns:a16="http://schemas.microsoft.com/office/drawing/2014/main" id="{4BD76CA9-4498-432C-A514-F8E5F463395C}"/>
              </a:ext>
            </a:extLst>
          </p:cNvPr>
          <p:cNvSpPr/>
          <p:nvPr/>
        </p:nvSpPr>
        <p:spPr>
          <a:xfrm>
            <a:off x="8610600" y="2321583"/>
            <a:ext cx="405441" cy="362309"/>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8996269"/>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19771</TotalTime>
  <Words>2696</Words>
  <Application>Microsoft Office PowerPoint</Application>
  <PresentationFormat>Widescreen</PresentationFormat>
  <Paragraphs>322</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__Lato_2ee282</vt:lpstr>
      <vt:lpstr>Arial</vt:lpstr>
      <vt:lpstr>Arial-BoldMT</vt:lpstr>
      <vt:lpstr>ArialMT</vt:lpstr>
      <vt:lpstr>CaeciliaCom-55Roman</vt:lpstr>
      <vt:lpstr>Calibri</vt:lpstr>
      <vt:lpstr>Calibri Light</vt:lpstr>
      <vt:lpstr>Noto Sans</vt:lpstr>
      <vt:lpstr>URWPalladioL-Roma</vt:lpstr>
      <vt:lpstr>1_Office Theme</vt:lpstr>
      <vt:lpstr>Community for Emerging and Zoonotic Diseases Signals of Interest for CSHIN </vt:lpstr>
      <vt:lpstr>African Swine Fever Trends</vt:lpstr>
      <vt:lpstr>Q3/Q4 ASF Outbreaks by Region</vt:lpstr>
      <vt:lpstr>Notable ASF Cases - Europe</vt:lpstr>
      <vt:lpstr>ASF Freedom - Europe</vt:lpstr>
      <vt:lpstr>ASF Freedom - Europe</vt:lpstr>
      <vt:lpstr>Notable ASF Cases - Asia</vt:lpstr>
      <vt:lpstr>Notable ASF Cases - Asia</vt:lpstr>
      <vt:lpstr>ASF Freedom - Taiwan</vt:lpstr>
      <vt:lpstr>Genotype II Live-Attenuated ASFV Vaccine Strains Unable to Completely Protect Pigs against the Emerging Recombinant ASFV Genotype I/II Strain in Vietnam - PubMed</vt:lpstr>
      <vt:lpstr>Genotype II Live-Attenuated ASFV Vaccine Strains Unable to Completely Protect Pigs against the Emerging Recombinant ASFV Genotype I/II Strain in Vietnam - PubMed</vt:lpstr>
      <vt:lpstr>Genotype II Live-Attenuated ASFV Vaccine Strains Unable to Completely Protect Pigs against the Emerging Recombinant ASFV Genotype I/II Strain in Vietnam - PubMed</vt:lpstr>
      <vt:lpstr>Genotype II Live-Attenuated ASFV Vaccine Strains Unable to Completely Protect Pigs against the Emerging Recombinant ASFV Genotype I/II Strain in Vietnam - PubMed</vt:lpstr>
      <vt:lpstr>PowerPoint Presentation</vt:lpstr>
      <vt:lpstr>Foot and Mouth Disease – Hazard Trend</vt:lpstr>
      <vt:lpstr>FMD Cases</vt:lpstr>
      <vt:lpstr>Notable FMD Cases Q3</vt:lpstr>
      <vt:lpstr>Vaccine for foot and mouth disease a win for East Africa</vt:lpstr>
      <vt:lpstr>HPAI in 2 pigs in Oregon</vt:lpstr>
      <vt:lpstr>Human - Influenza A(H3N2)v Canada (Saskatchewan) </vt:lpstr>
      <vt:lpstr>Swine Influenza Cases in Humans (Human Variant Influenza A Cases) </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274</cp:revision>
  <dcterms:created xsi:type="dcterms:W3CDTF">2020-02-07T23:34:08Z</dcterms:created>
  <dcterms:modified xsi:type="dcterms:W3CDTF">2024-11-29T00:33:43Z</dcterms:modified>
</cp:coreProperties>
</file>