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389" r:id="rId3"/>
    <p:sldId id="411" r:id="rId4"/>
    <p:sldId id="412" r:id="rId5"/>
    <p:sldId id="410" r:id="rId6"/>
    <p:sldId id="265" r:id="rId7"/>
    <p:sldId id="368" r:id="rId8"/>
    <p:sldId id="380" r:id="rId9"/>
    <p:sldId id="352" r:id="rId10"/>
    <p:sldId id="407" r:id="rId11"/>
    <p:sldId id="414" r:id="rId12"/>
    <p:sldId id="404" r:id="rId13"/>
    <p:sldId id="394" r:id="rId14"/>
    <p:sldId id="418" r:id="rId15"/>
    <p:sldId id="413" r:id="rId16"/>
    <p:sldId id="420" r:id="rId17"/>
    <p:sldId id="422" r:id="rId18"/>
    <p:sldId id="409" r:id="rId19"/>
    <p:sldId id="421" r:id="rId20"/>
    <p:sldId id="415" r:id="rId21"/>
    <p:sldId id="419"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63" autoAdjust="0"/>
    <p:restoredTop sz="75204" autoAdjust="0"/>
  </p:normalViewPr>
  <p:slideViewPr>
    <p:cSldViewPr snapToGrid="0">
      <p:cViewPr varScale="1">
        <p:scale>
          <a:sx n="55" d="100"/>
          <a:sy n="55" d="100"/>
        </p:scale>
        <p:origin x="768"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 virus H5N5 continue d'être détecté en Europe et au Royaume-Uni.</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11</a:t>
            </a:fld>
            <a:endParaRPr lang="en-US"/>
          </a:p>
        </p:txBody>
      </p:sp>
    </p:spTree>
    <p:extLst>
      <p:ext uri="{BB962C8B-B14F-4D97-AF65-F5344CB8AC3E}">
        <p14:creationId xmlns:p14="http://schemas.microsoft.com/office/powerpoint/2010/main" val="2671211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9 locaux domestiques infectés en Bretagne</a:t>
            </a:r>
          </a:p>
          <a:p>
            <a:r>
              <a:rPr lang="en-CA" dirty="0"/>
              <a:t>2 en Nouvelle-Aquitaine</a:t>
            </a:r>
          </a:p>
          <a:p>
            <a:r>
              <a:rPr lang="en-CA" dirty="0"/>
              <a:t>1 en Auvergne-Rhône-Alpes</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12</a:t>
            </a:fld>
            <a:endParaRPr lang="en-US"/>
          </a:p>
        </p:txBody>
      </p:sp>
    </p:spTree>
    <p:extLst>
      <p:ext uri="{BB962C8B-B14F-4D97-AF65-F5344CB8AC3E}">
        <p14:creationId xmlns:p14="http://schemas.microsoft.com/office/powerpoint/2010/main" val="4052439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13</a:t>
            </a:fld>
            <a:endParaRPr lang="en-US"/>
          </a:p>
        </p:txBody>
      </p:sp>
    </p:spTree>
    <p:extLst>
      <p:ext uri="{BB962C8B-B14F-4D97-AF65-F5344CB8AC3E}">
        <p14:creationId xmlns:p14="http://schemas.microsoft.com/office/powerpoint/2010/main" val="1205388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15</a:t>
            </a:fld>
            <a:endParaRPr lang="en-US"/>
          </a:p>
        </p:txBody>
      </p:sp>
    </p:spTree>
    <p:extLst>
      <p:ext uri="{BB962C8B-B14F-4D97-AF65-F5344CB8AC3E}">
        <p14:creationId xmlns:p14="http://schemas.microsoft.com/office/powerpoint/2010/main" val="1329094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Les moineaux domestiques pouvaient être infectés et séroconvertis, mais ne transmettaient pas le virus aux oiseaux témoins en contact. </a:t>
            </a:r>
          </a:p>
          <a:p>
            <a:endParaRPr lang="en-CA" dirty="0"/>
          </a:p>
          <a:p>
            <a:r>
              <a:rPr lang="en-US" dirty="0"/>
              <a:t>Le virus a été détecté dans la cavité buccale de </a:t>
            </a:r>
            <a:r>
              <a:rPr lang="en-US" dirty="0" err="1"/>
              <a:t>tous les </a:t>
            </a:r>
            <a:r>
              <a:rPr lang="en-US" dirty="0"/>
              <a:t>étourneaux inoculés directement et des étourneaux témoins de contact testés dans le cadre de cette étude, mais pas à des niveaux très élevés, en particulier dans le cas des oiseaux témoins de contact, qui n'ont pas connu de séroconversion.</a:t>
            </a:r>
          </a:p>
          <a:p>
            <a:endParaRPr lang="en-CA" dirty="0"/>
          </a:p>
          <a:p>
            <a:r>
              <a:rPr lang="en-CA" dirty="0"/>
              <a:t>Les pigeons pouvaient être infectés et certains excrétaient de faibles niveaux de virus, 6/8 ont séroconverti, y compris chez les témoins de contact.</a:t>
            </a:r>
            <a:r>
              <a:rPr lang="en-US" dirty="0"/>
              <a:t> L'hétérogénéité individuelle de l'excrétion virale chez cette espèce suggère que certains oiseaux peuvent avoir la capacité de transmettre ces virus en de rares occasions. Néanmoins, si l'on considère que les oiseaux de contact n'excrètent le virus qu'un jour à de faibles niveaux, la capacité des pigeons à transmettre efficacement les AIV HP à leurs congénères est toujours remise en question.</a:t>
            </a:r>
          </a:p>
          <a:p>
            <a:r>
              <a:rPr lang="en-US" dirty="0"/>
              <a:t>Les lapins peuvent être infectés et séroconvertis, l'excrétion virale étant faible. </a:t>
            </a:r>
          </a:p>
          <a:p>
            <a:endParaRPr lang="en-CA" dirty="0"/>
          </a:p>
          <a:p>
            <a:r>
              <a:rPr lang="en-CA" dirty="0"/>
              <a:t>Les moufettes ont présenté une maladie clinique, en particulier des signes neurologiques, et une seule a survécu jusqu'à la fin de l'expérience.</a:t>
            </a:r>
            <a:r>
              <a:rPr lang="en-US" dirty="0"/>
              <a:t> Aucun virus n'a été isolé dans les tissus pulmonaires de ces animaux.</a:t>
            </a:r>
          </a:p>
          <a:p>
            <a:endParaRPr lang="en-CA" dirty="0"/>
          </a:p>
          <a:p>
            <a:r>
              <a:rPr lang="en-CA" dirty="0"/>
              <a:t>Les opossums ont été infectés et ont subi une séroconversion, mais aucun signe clinique de la maladie n'a été observé.</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17</a:t>
            </a:fld>
            <a:endParaRPr lang="en-US"/>
          </a:p>
        </p:txBody>
      </p:sp>
    </p:spTree>
    <p:extLst>
      <p:ext uri="{BB962C8B-B14F-4D97-AF65-F5344CB8AC3E}">
        <p14:creationId xmlns:p14="http://schemas.microsoft.com/office/powerpoint/2010/main" val="395305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18</a:t>
            </a:fld>
            <a:endParaRPr lang="en-US"/>
          </a:p>
        </p:txBody>
      </p:sp>
    </p:spTree>
    <p:extLst>
      <p:ext uri="{BB962C8B-B14F-4D97-AF65-F5344CB8AC3E}">
        <p14:creationId xmlns:p14="http://schemas.microsoft.com/office/powerpoint/2010/main" val="3420305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20</a:t>
            </a:fld>
            <a:endParaRPr lang="en-US"/>
          </a:p>
        </p:txBody>
      </p:sp>
    </p:spTree>
    <p:extLst>
      <p:ext uri="{BB962C8B-B14F-4D97-AF65-F5344CB8AC3E}">
        <p14:creationId xmlns:p14="http://schemas.microsoft.com/office/powerpoint/2010/main" val="4118851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21</a:t>
            </a:fld>
            <a:endParaRPr lang="en-US"/>
          </a:p>
        </p:txBody>
      </p:sp>
    </p:spTree>
    <p:extLst>
      <p:ext uri="{BB962C8B-B14F-4D97-AF65-F5344CB8AC3E}">
        <p14:creationId xmlns:p14="http://schemas.microsoft.com/office/powerpoint/2010/main" val="259760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Le printemps et l'été ont été exempts de cas domestiques d'IAHP. De nouveaux cas ont commencé à être signalés le 21 </a:t>
            </a:r>
            <a:r>
              <a:rPr lang="en-CA" baseline="0" dirty="0" err="1"/>
              <a:t>octobre</a:t>
            </a:r>
            <a:r>
              <a:rPr lang="en-CA" baseline="0" dirty="0"/>
              <a:t> en Colombie-Britannique.</a:t>
            </a:r>
          </a:p>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fld id="{9662094C-1496-489D-B497-1131CF2A6BE1}" type="slidenum">
              <a:rPr lang="en-CA" smtClean="0"/>
              <a:t>2</a:t>
            </a:fld>
            <a:endParaRPr lang="en-CA"/>
          </a:p>
        </p:txBody>
      </p:sp>
    </p:spTree>
    <p:extLst>
      <p:ext uri="{BB962C8B-B14F-4D97-AF65-F5344CB8AC3E}">
        <p14:creationId xmlns:p14="http://schemas.microsoft.com/office/powerpoint/2010/main" val="391087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3</a:t>
            </a:fld>
            <a:endParaRPr lang="en-US"/>
          </a:p>
        </p:txBody>
      </p:sp>
    </p:spTree>
    <p:extLst>
      <p:ext uri="{BB962C8B-B14F-4D97-AF65-F5344CB8AC3E}">
        <p14:creationId xmlns:p14="http://schemas.microsoft.com/office/powerpoint/2010/main" val="349166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4</a:t>
            </a:fld>
            <a:endParaRPr lang="en-US"/>
          </a:p>
        </p:txBody>
      </p:sp>
    </p:spTree>
    <p:extLst>
      <p:ext uri="{BB962C8B-B14F-4D97-AF65-F5344CB8AC3E}">
        <p14:creationId xmlns:p14="http://schemas.microsoft.com/office/powerpoint/2010/main" val="25183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aseline="0" dirty="0"/>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t>6</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8</a:t>
            </a:fld>
            <a:endParaRPr lang="en-US"/>
          </a:p>
        </p:txBody>
      </p:sp>
    </p:spTree>
    <p:extLst>
      <p:ext uri="{BB962C8B-B14F-4D97-AF65-F5344CB8AC3E}">
        <p14:creationId xmlns:p14="http://schemas.microsoft.com/office/powerpoint/2010/main" val="3199188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 migration des oiseaux sauvages est bien entamée, avec plus de 500 millions d'oiseaux en vol à différents moments de la semaine. Chevauchant toutes les voies de migration</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9</a:t>
            </a:fld>
            <a:endParaRPr lang="en-US"/>
          </a:p>
        </p:txBody>
      </p:sp>
    </p:spTree>
    <p:extLst>
      <p:ext uri="{BB962C8B-B14F-4D97-AF65-F5344CB8AC3E}">
        <p14:creationId xmlns:p14="http://schemas.microsoft.com/office/powerpoint/2010/main" val="57626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 situation en Europe est bien pire cet automne qu'au printemps dernier</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10</a:t>
            </a:fld>
            <a:endParaRPr lang="en-US"/>
          </a:p>
        </p:txBody>
      </p:sp>
    </p:spTree>
    <p:extLst>
      <p:ext uri="{BB962C8B-B14F-4D97-AF65-F5344CB8AC3E}">
        <p14:creationId xmlns:p14="http://schemas.microsoft.com/office/powerpoint/2010/main" val="2045770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49153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eurlaidata.izsvenezie.it/"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hyperlink" Target="https://www.vetinst.no/nyheter/fugleinfluensa-pavist-i-hobbyfuglehold-i-trondelag" TargetMode="External"/><Relationship Id="rId3" Type="http://schemas.openxmlformats.org/officeDocument/2006/relationships/image" Target="../media/image14.png"/><Relationship Id="rId7" Type="http://schemas.openxmlformats.org/officeDocument/2006/relationships/hyperlink" Target="https://eurlaidata.izsvenezie.it/map.php"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s://wahis.woah.org/#/in-review/6002?fromPage=event-dashboard-url" TargetMode="External"/><Relationship Id="rId4" Type="http://schemas.openxmlformats.org/officeDocument/2006/relationships/hyperlink" Target="https://www.gov.uk/government/publications/avian-influenza-in-wild-birds" TargetMode="External"/><Relationship Id="rId9" Type="http://schemas.openxmlformats.org/officeDocument/2006/relationships/hyperlink" Target="https://defra.maps.arcgis.com/apps/webappviewer/index.html?id=8cb1883eda5547c6b91b5d5e6aeba90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attagnet.com/poultry-meat/diseases-health/avian-influenza/article/15706998/france-confirms-avian-flu-in-vaccinated-flocks" TargetMode="External"/><Relationship Id="rId7" Type="http://schemas.openxmlformats.org/officeDocument/2006/relationships/hyperlink" Target="https://empres-i.apps.fao.org/diseas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www.biorxiv.org/content/10.1101/2024.08.28.609837v1#:~:text=This%20study%20evaluates%20the%20impact,95.9%25%20reduction%20attributable%20to%20vaccination." TargetMode="External"/><Relationship Id="rId4" Type="http://schemas.openxmlformats.org/officeDocument/2006/relationships/hyperlink" Target="https://agriculture.gouv.fr/campagne-de-vaccination-obligatoire-des-canards-contre-linfluenza-aviaire-le-kit-de-communication"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ahis.woah.org/#/in-review/5990?fromPage=event-dashboard-url" TargetMode="External"/><Relationship Id="rId13" Type="http://schemas.openxmlformats.org/officeDocument/2006/relationships/hyperlink" Target="https://wahis.woah.org/#/in-review/5847?fromPage=event-dashboard-url" TargetMode="External"/><Relationship Id="rId18" Type="http://schemas.openxmlformats.org/officeDocument/2006/relationships/hyperlink" Target="https://www.euractiv.de/section/landwirtschaft-und-ernahrung/news/eu-bericht-bemaengelt-brasiliens-vogelgrippe-kontrollen/" TargetMode="External"/><Relationship Id="rId3" Type="http://schemas.openxmlformats.org/officeDocument/2006/relationships/hyperlink" Target="https://agriculture.vic.gov.au/biosecurity/animal-diseases/poultry-diseases/avian-influenza-bird-flu" TargetMode="External"/><Relationship Id="rId21" Type="http://schemas.openxmlformats.org/officeDocument/2006/relationships/hyperlink" Target="https://wahis.woah.org/#/in-review/5095" TargetMode="External"/><Relationship Id="rId7" Type="http://schemas.openxmlformats.org/officeDocument/2006/relationships/hyperlink" Target="https://wahis.woah.org/#/in-review/5998?fromPage=event-dashboard-url" TargetMode="External"/><Relationship Id="rId12" Type="http://schemas.openxmlformats.org/officeDocument/2006/relationships/hyperlink" Target="https://wahis.woah.org/#/in-review/5967?fromPage=event-dashboard-url" TargetMode="External"/><Relationship Id="rId17" Type="http://schemas.openxmlformats.org/officeDocument/2006/relationships/hyperlink" Target="https://wahis.woah.org/#/in-review/5862?fromPage=event-dashboard-url" TargetMode="External"/><Relationship Id="rId2" Type="http://schemas.openxmlformats.org/officeDocument/2006/relationships/notesSlide" Target="../notesSlides/notesSlide12.xml"/><Relationship Id="rId16" Type="http://schemas.openxmlformats.org/officeDocument/2006/relationships/hyperlink" Target="https://www.newindianexpress.com/states/odisha/2024/Sep/13/four-villages-in-cuttack-district-declared-bird-flu-infected-zones" TargetMode="External"/><Relationship Id="rId20" Type="http://schemas.openxmlformats.org/officeDocument/2006/relationships/hyperlink" Target="https://en.mercopress.com/2024/10/15/falklands-confirms-case-of-avian-influenza-at-volunteer-green-and-cow-bay" TargetMode="External"/><Relationship Id="rId1" Type="http://schemas.openxmlformats.org/officeDocument/2006/relationships/slideLayout" Target="../slideLayouts/slideLayout3.xml"/><Relationship Id="rId6" Type="http://schemas.openxmlformats.org/officeDocument/2006/relationships/hyperlink" Target="https://www.mpi.govt.nz/biosecurity/exotic-pests-and-diseases-in-new-zealand/active-biosecurity-responses-to-pests-and-diseases/a-strain-of-bird-flu-h7n6-in-otago/" TargetMode="External"/><Relationship Id="rId11" Type="http://schemas.openxmlformats.org/officeDocument/2006/relationships/hyperlink" Target="https://wahis.woah.org/#/in-review/5966?fromPage=event-dashboard-url" TargetMode="External"/><Relationship Id="rId5" Type="http://schemas.openxmlformats.org/officeDocument/2006/relationships/hyperlink" Target="https://www.outbreak.gov.au/current-outbreaks/avian-influenza" TargetMode="External"/><Relationship Id="rId15" Type="http://schemas.openxmlformats.org/officeDocument/2006/relationships/hyperlink" Target="https://wahis.woah.org/#/in-review/5764?fromPage=event-dashboard-url" TargetMode="External"/><Relationship Id="rId23" Type="http://schemas.openxmlformats.org/officeDocument/2006/relationships/image" Target="../media/image17.png"/><Relationship Id="rId10" Type="http://schemas.openxmlformats.org/officeDocument/2006/relationships/hyperlink" Target="https://wahis.woah.org/#/in-review/5928?fromPage=event-dashboard-url" TargetMode="External"/><Relationship Id="rId19" Type="http://schemas.openxmlformats.org/officeDocument/2006/relationships/hyperlink" Target="http://empres-i.fao.org/eipws3g/2/obd?idOutbreak=386204&amp;rss=t" TargetMode="External"/><Relationship Id="rId4" Type="http://schemas.openxmlformats.org/officeDocument/2006/relationships/hyperlink" Target="https://www.dpi.nsw.gov.au/dpi/bfs/animal-biosecurity/avian-influenza/h7n8#map" TargetMode="External"/><Relationship Id="rId9" Type="http://schemas.openxmlformats.org/officeDocument/2006/relationships/hyperlink" Target="https://wahis.woah.org/#/in-review/6000?fromPage=event-dashboard-url" TargetMode="External"/><Relationship Id="rId14" Type="http://schemas.openxmlformats.org/officeDocument/2006/relationships/hyperlink" Target="https://wahis.woah.org/#/in-review/6052?fromPage=event-dashboard-url" TargetMode="External"/><Relationship Id="rId22" Type="http://schemas.openxmlformats.org/officeDocument/2006/relationships/hyperlink" Target="http://empres-i.fao.org/eipws3g/2/obd?idOutbreak=386082&amp;rss=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emergencies/disease-outbreak-news/item/2024-DON534" TargetMode="External"/><Relationship Id="rId7" Type="http://schemas.openxmlformats.org/officeDocument/2006/relationships/image" Target="../media/image18.png"/><Relationship Id="rId2" Type="http://schemas.openxmlformats.org/officeDocument/2006/relationships/hyperlink" Target="https://www.paho.org/en/documents/epidemiological-alert-human-cases-avian-influenza-ah5n1-americas-region-3-december-2024" TargetMode="External"/><Relationship Id="rId1" Type="http://schemas.openxmlformats.org/officeDocument/2006/relationships/slideLayout" Target="../slideLayouts/slideLayout3.xml"/><Relationship Id="rId6" Type="http://schemas.openxmlformats.org/officeDocument/2006/relationships/hyperlink" Target="https://wwwnc.cdc.gov/eid/article/31/1/24-1210_article" TargetMode="External"/><Relationship Id="rId5" Type="http://schemas.openxmlformats.org/officeDocument/2006/relationships/hyperlink" Target="https://www.who.int/emergencies/disease-outbreak-news/item/2024-DON533" TargetMode="External"/><Relationship Id="rId4" Type="http://schemas.openxmlformats.org/officeDocument/2006/relationships/hyperlink" Target="https://www.cidrap.umn.edu/avian-influenza-bird-flu/quick-takes-h9n2-flu-case-china-local-dengue-florida-nih-pan-prep-research"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anada.ca/en/public-health/services/diseases/avian-influenza-h5n1/health-professionals/protocol-enhanced-human-surveillance-avian-influenza-farms-canada.html#a1"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mdpi.com/2076-0817/13/9/764" TargetMode="Externa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www.sciencedirect.com/science/article/pii/S0042682224002526?via%3Dihub"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wattagnet.com/broilers-turkeys/diseases-health/news/15683408/avian-metapneumovirus-challenges-us-turkey-industry"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frontiersin.org/journals/microbiology/articles/10.3389/fmicb.2024.1428248/ful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view?r=eyJrIjoiMGZkNGRmZmQtNzg1My00ZmYxLTkzMTgtMWViNjg0MTBhYjRhIiwidCI6IjE4YjVhNWVkLTFkODYtNDFkMy05NGEwLWJjMjdkYWUzMmFiMiJ9"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s://pubmed.ncbi.nlm.nih.gov/39567708/" TargetMode="External"/><Relationship Id="rId3" Type="http://schemas.openxmlformats.org/officeDocument/2006/relationships/hyperlink" Target="https://veterinaryresearch.biomedcentral.com/articles/10.1186/s13567-024-01397-5" TargetMode="External"/><Relationship Id="rId7" Type="http://schemas.openxmlformats.org/officeDocument/2006/relationships/hyperlink" Target="https://www.tandfonline.com/doi/full/10.1080/03079457.2024.2420712"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tandfonline.com/doi/full/10.1080/22221751.2024.2432364" TargetMode="External"/><Relationship Id="rId11" Type="http://schemas.openxmlformats.org/officeDocument/2006/relationships/hyperlink" Target="https://www.nature.com/articles/s41467-024-51490-8" TargetMode="External"/><Relationship Id="rId5" Type="http://schemas.openxmlformats.org/officeDocument/2006/relationships/hyperlink" Target="https://www.mdpi.com/1999-4915/16/11/1661" TargetMode="External"/><Relationship Id="rId10" Type="http://schemas.openxmlformats.org/officeDocument/2006/relationships/hyperlink" Target="https://www.nejm.org/doi/full/10.1056/NEJMc2405937" TargetMode="External"/><Relationship Id="rId4" Type="http://schemas.openxmlformats.org/officeDocument/2006/relationships/hyperlink" Target="https://wwwnc.cdc.gov/eid/article/30/12/24-1126_article" TargetMode="External"/><Relationship Id="rId9" Type="http://schemas.openxmlformats.org/officeDocument/2006/relationships/hyperlink" Target="https://journals.plos.org/plosone/article?id=10.1371/journal.pone.0312134"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sciencedirect.com/science/article/abs/pii/S0147957124001061?via%3Dihub" TargetMode="External"/><Relationship Id="rId3" Type="http://schemas.openxmlformats.org/officeDocument/2006/relationships/hyperlink" Target="https://onlinelibrary.wiley.com/doi/10.1111/irv.70010" TargetMode="External"/><Relationship Id="rId7" Type="http://schemas.openxmlformats.org/officeDocument/2006/relationships/hyperlink" Target="https://www.nature.com/articles/s41586-024-08054-z"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www.mdpi.com/1999-4915/16/9/1376" TargetMode="External"/><Relationship Id="rId11" Type="http://schemas.openxmlformats.org/officeDocument/2006/relationships/hyperlink" Target="https://www.mdpi.com/2076-0817/13/9/758" TargetMode="External"/><Relationship Id="rId5" Type="http://schemas.openxmlformats.org/officeDocument/2006/relationships/hyperlink" Target="https://www.ecdc.europa.eu/en/publications-data/avian-influenza-overview-june-september-2024" TargetMode="External"/><Relationship Id="rId10" Type="http://schemas.openxmlformats.org/officeDocument/2006/relationships/hyperlink" Target="https://www.tandfonline.com/doi/full/10.1080/22221751.2024.2406291" TargetMode="External"/><Relationship Id="rId4" Type="http://schemas.openxmlformats.org/officeDocument/2006/relationships/hyperlink" Target="https://www.eurosurveillance.org/content/10.2807/1560-7917.ES.2024.29.42.2400266" TargetMode="External"/><Relationship Id="rId9" Type="http://schemas.openxmlformats.org/officeDocument/2006/relationships/hyperlink" Target="https://www.sciencedirect.com/science/article/pii/S0042682224002678?dgcid=rss_sd_al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spection.canada.ca/en/animal-health/terrestrial-animals/diseases/reportable/avian-influenza/latest-bird-flu-situation/status-ongoing-response"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arcgis.com/apps/dashboards/8c6c84718e5748179102a0be2368029a"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atazone.birdlife.org/sowb/casestudy/the-flyways-concept-can-help-coordinate-global-efforts-to-conserve-migratory-birds"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www.cwhc-rcsf.ca/avian_influenza_testing_results.ph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commercial-backyard-flock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www.aphis.usda.gov/news/agency-announcements/usda-confirms-highly-pathogenic-avian-influenza-backyard-non-poultry-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wild-bird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Mise à jour du CAHSS sur la volaille</a:t>
            </a:r>
          </a:p>
          <a:p>
            <a:pPr eaLnBrk="1" hangingPunct="1"/>
            <a:r>
              <a:rPr lang="en-CA" altLang="en-US" dirty="0"/>
              <a:t>06 décembre 2024</a:t>
            </a: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056383-F6EC-1109-7E38-4ADEFBD6F21F}"/>
              </a:ext>
            </a:extLst>
          </p:cNvPr>
          <p:cNvPicPr>
            <a:picLocks noChangeAspect="1"/>
          </p:cNvPicPr>
          <p:nvPr/>
        </p:nvPicPr>
        <p:blipFill>
          <a:blip r:embed="rId3"/>
          <a:stretch>
            <a:fillRect/>
          </a:stretch>
        </p:blipFill>
        <p:spPr>
          <a:xfrm>
            <a:off x="6269194" y="1993852"/>
            <a:ext cx="5075702" cy="390636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703006" y="52356"/>
            <a:ext cx="4794457" cy="1325563"/>
          </a:xfrm>
        </p:spPr>
        <p:txBody>
          <a:bodyPr/>
          <a:lstStyle/>
          <a:p>
            <a:r>
              <a:rPr lang="en-CA" sz="3600" dirty="0"/>
              <a:t>Europe - Oiseaux d'élevage</a:t>
            </a:r>
          </a:p>
        </p:txBody>
      </p:sp>
      <p:sp>
        <p:nvSpPr>
          <p:cNvPr id="3" name="Content Placeholder 2"/>
          <p:cNvSpPr>
            <a:spLocks noGrp="1"/>
          </p:cNvSpPr>
          <p:nvPr>
            <p:ph sz="half" idx="1"/>
          </p:nvPr>
        </p:nvSpPr>
        <p:spPr>
          <a:xfrm>
            <a:off x="477166" y="1129953"/>
            <a:ext cx="5445642" cy="4598093"/>
          </a:xfrm>
        </p:spPr>
        <p:txBody>
          <a:bodyPr/>
          <a:lstStyle/>
          <a:p>
            <a:pPr marL="0" indent="0">
              <a:buNone/>
            </a:pPr>
            <a:r>
              <a:rPr lang="en-CA" sz="2400" dirty="0"/>
              <a:t>143 </a:t>
            </a:r>
            <a:r>
              <a:rPr lang="en-CA" sz="2400" dirty="0" err="1"/>
              <a:t>cas</a:t>
            </a:r>
            <a:r>
              <a:rPr lang="en-CA" sz="2400" dirty="0"/>
              <a:t> dans 18 pays (depuis la dernière réunion)</a:t>
            </a:r>
          </a:p>
        </p:txBody>
      </p:sp>
      <p:sp>
        <p:nvSpPr>
          <p:cNvPr id="4" name="Content Placeholder 3"/>
          <p:cNvSpPr>
            <a:spLocks noGrp="1"/>
          </p:cNvSpPr>
          <p:nvPr>
            <p:ph sz="half" idx="2"/>
          </p:nvPr>
        </p:nvSpPr>
        <p:spPr>
          <a:xfrm>
            <a:off x="5723303" y="1129952"/>
            <a:ext cx="5621592" cy="4598093"/>
          </a:xfrm>
        </p:spPr>
        <p:txBody>
          <a:bodyPr/>
          <a:lstStyle/>
          <a:p>
            <a:pPr marL="457200" lvl="1" indent="0">
              <a:buNone/>
            </a:pPr>
            <a:r>
              <a:rPr lang="en-CA" dirty="0"/>
              <a:t>270 </a:t>
            </a:r>
            <a:r>
              <a:rPr lang="en-CA" dirty="0" err="1"/>
              <a:t>cas</a:t>
            </a:r>
            <a:r>
              <a:rPr lang="en-CA" dirty="0"/>
              <a:t> dans 21 pays (depuis la dernière réunion)</a:t>
            </a:r>
          </a:p>
        </p:txBody>
      </p:sp>
      <p:sp>
        <p:nvSpPr>
          <p:cNvPr id="7" name="Title 1"/>
          <p:cNvSpPr txBox="1">
            <a:spLocks/>
          </p:cNvSpPr>
          <p:nvPr/>
        </p:nvSpPr>
        <p:spPr bwMode="auto">
          <a:xfrm>
            <a:off x="6148648" y="52356"/>
            <a:ext cx="57842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CA" sz="3600" dirty="0"/>
              <a:t>Europe - Oiseaux sauvages</a:t>
            </a:r>
          </a:p>
        </p:txBody>
      </p:sp>
      <p:pic>
        <p:nvPicPr>
          <p:cNvPr id="9" name="Picture 8">
            <a:extLst>
              <a:ext uri="{FF2B5EF4-FFF2-40B4-BE49-F238E27FC236}">
                <a16:creationId xmlns:a16="http://schemas.microsoft.com/office/drawing/2014/main" id="{7143CFFA-0803-B3C9-95D6-ED823A8268EA}"/>
              </a:ext>
            </a:extLst>
          </p:cNvPr>
          <p:cNvPicPr>
            <a:picLocks noChangeAspect="1"/>
          </p:cNvPicPr>
          <p:nvPr/>
        </p:nvPicPr>
        <p:blipFill>
          <a:blip r:embed="rId4"/>
          <a:stretch>
            <a:fillRect/>
          </a:stretch>
        </p:blipFill>
        <p:spPr>
          <a:xfrm>
            <a:off x="674942" y="1993851"/>
            <a:ext cx="4990395" cy="3906363"/>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AF6FD1B0-A1F0-31AE-E87D-325567A97808}"/>
              </a:ext>
            </a:extLst>
          </p:cNvPr>
          <p:cNvSpPr txBox="1"/>
          <p:nvPr/>
        </p:nvSpPr>
        <p:spPr>
          <a:xfrm>
            <a:off x="422910" y="5802474"/>
            <a:ext cx="11510009" cy="461665"/>
          </a:xfrm>
          <a:prstGeom prst="rect">
            <a:avLst/>
          </a:prstGeom>
          <a:noFill/>
        </p:spPr>
        <p:txBody>
          <a:bodyPr wrap="square">
            <a:spAutoFit/>
          </a:bodyPr>
          <a:lstStyle/>
          <a:p>
            <a:r>
              <a:rPr lang="en-US" sz="2400" b="1" i="0" dirty="0">
                <a:solidFill>
                  <a:srgbClr val="333333"/>
                </a:solidFill>
                <a:effectLst/>
                <a:latin typeface="system-ui"/>
              </a:rPr>
              <a:t> Une résurgence du virus IAHP a été observée chez les oiseaux de mer le long des côtes européennes.</a:t>
            </a:r>
            <a:endParaRPr lang="en-CA" sz="2400" b="1" dirty="0"/>
          </a:p>
        </p:txBody>
      </p:sp>
      <p:sp>
        <p:nvSpPr>
          <p:cNvPr id="6" name="TextBox 5">
            <a:extLst>
              <a:ext uri="{FF2B5EF4-FFF2-40B4-BE49-F238E27FC236}">
                <a16:creationId xmlns:a16="http://schemas.microsoft.com/office/drawing/2014/main" id="{8F6A5AFD-F111-82C3-776B-458FA00A265F}"/>
              </a:ext>
            </a:extLst>
          </p:cNvPr>
          <p:cNvSpPr txBox="1"/>
          <p:nvPr/>
        </p:nvSpPr>
        <p:spPr>
          <a:xfrm>
            <a:off x="477166" y="6436309"/>
            <a:ext cx="6097904" cy="369332"/>
          </a:xfrm>
          <a:prstGeom prst="rect">
            <a:avLst/>
          </a:prstGeom>
          <a:noFill/>
        </p:spPr>
        <p:txBody>
          <a:bodyPr wrap="square">
            <a:spAutoFit/>
          </a:bodyPr>
          <a:lstStyle/>
          <a:p>
            <a:r>
              <a:rPr lang="pt-BR" dirty="0">
                <a:hlinkClick r:id="rId5"/>
              </a:rPr>
              <a:t>Portail de données sur la grippe aviaire de l'EURL</a:t>
            </a:r>
            <a:endParaRPr lang="en-CA" dirty="0"/>
          </a:p>
        </p:txBody>
      </p:sp>
    </p:spTree>
    <p:extLst>
      <p:ext uri="{BB962C8B-B14F-4D97-AF65-F5344CB8AC3E}">
        <p14:creationId xmlns:p14="http://schemas.microsoft.com/office/powerpoint/2010/main" val="265273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E2EC3C-DADE-13DE-9B0A-94AD65A73790}"/>
              </a:ext>
            </a:extLst>
          </p:cNvPr>
          <p:cNvPicPr>
            <a:picLocks noChangeAspect="1"/>
          </p:cNvPicPr>
          <p:nvPr/>
        </p:nvPicPr>
        <p:blipFill>
          <a:blip r:embed="rId3"/>
          <a:stretch>
            <a:fillRect/>
          </a:stretch>
        </p:blipFill>
        <p:spPr>
          <a:xfrm>
            <a:off x="1269271" y="2933108"/>
            <a:ext cx="3664138" cy="3600635"/>
          </a:xfrm>
          <a:prstGeom prst="rect">
            <a:avLst/>
          </a:prstGeom>
        </p:spPr>
      </p:pic>
      <p:sp>
        <p:nvSpPr>
          <p:cNvPr id="2" name="Title 1">
            <a:extLst>
              <a:ext uri="{FF2B5EF4-FFF2-40B4-BE49-F238E27FC236}">
                <a16:creationId xmlns:a16="http://schemas.microsoft.com/office/drawing/2014/main" id="{E776A77D-A27D-82A3-E9F8-B0FA0F4ABC45}"/>
              </a:ext>
            </a:extLst>
          </p:cNvPr>
          <p:cNvSpPr>
            <a:spLocks noGrp="1"/>
          </p:cNvSpPr>
          <p:nvPr>
            <p:ph type="title"/>
          </p:nvPr>
        </p:nvSpPr>
        <p:spPr>
          <a:xfrm>
            <a:off x="-74755" y="-139213"/>
            <a:ext cx="10515600" cy="1325563"/>
          </a:xfrm>
        </p:spPr>
        <p:txBody>
          <a:bodyPr/>
          <a:lstStyle/>
          <a:p>
            <a:r>
              <a:rPr lang="en-CA" dirty="0"/>
              <a:t>H5N5</a:t>
            </a:r>
          </a:p>
        </p:txBody>
      </p:sp>
      <p:sp>
        <p:nvSpPr>
          <p:cNvPr id="3" name="Content Placeholder 2">
            <a:extLst>
              <a:ext uri="{FF2B5EF4-FFF2-40B4-BE49-F238E27FC236}">
                <a16:creationId xmlns:a16="http://schemas.microsoft.com/office/drawing/2014/main" id="{56714D09-22A9-EF7F-A4EA-20F8C0F2F12E}"/>
              </a:ext>
            </a:extLst>
          </p:cNvPr>
          <p:cNvSpPr>
            <a:spLocks noGrp="1"/>
          </p:cNvSpPr>
          <p:nvPr>
            <p:ph sz="half" idx="1"/>
          </p:nvPr>
        </p:nvSpPr>
        <p:spPr>
          <a:xfrm>
            <a:off x="1129079" y="382087"/>
            <a:ext cx="5343805" cy="4351338"/>
          </a:xfrm>
        </p:spPr>
        <p:txBody>
          <a:bodyPr/>
          <a:lstStyle/>
          <a:p>
            <a:r>
              <a:rPr lang="en-US" dirty="0">
                <a:hlinkClick r:id="rId4"/>
              </a:rPr>
              <a:t>Le Royaume-Uni </a:t>
            </a:r>
            <a:r>
              <a:rPr lang="en-US" dirty="0"/>
              <a:t>compte plus de H5N5 (97) chez les oiseaux sauvages que de H5N1 (16)</a:t>
            </a:r>
          </a:p>
          <a:p>
            <a:r>
              <a:rPr lang="en-CA" dirty="0">
                <a:hlinkClick r:id="rId5"/>
              </a:rPr>
              <a:t>Royaume-Uni </a:t>
            </a:r>
            <a:r>
              <a:rPr lang="en-CA" dirty="0"/>
              <a:t>Un seul cas de H5N5 dans un grand troupeau élevé en plein air</a:t>
            </a:r>
          </a:p>
        </p:txBody>
      </p:sp>
      <p:pic>
        <p:nvPicPr>
          <p:cNvPr id="6" name="Content Placeholder 5">
            <a:extLst>
              <a:ext uri="{FF2B5EF4-FFF2-40B4-BE49-F238E27FC236}">
                <a16:creationId xmlns:a16="http://schemas.microsoft.com/office/drawing/2014/main" id="{E45A5366-2C29-1D78-B4E4-E10ED5D109EE}"/>
              </a:ext>
            </a:extLst>
          </p:cNvPr>
          <p:cNvPicPr>
            <a:picLocks noGrp="1" noChangeAspect="1"/>
          </p:cNvPicPr>
          <p:nvPr>
            <p:ph sz="half" idx="2"/>
          </p:nvPr>
        </p:nvPicPr>
        <p:blipFill>
          <a:blip r:embed="rId6"/>
          <a:stretch>
            <a:fillRect/>
          </a:stretch>
        </p:blipFill>
        <p:spPr>
          <a:xfrm>
            <a:off x="6428998" y="2933108"/>
            <a:ext cx="5455596" cy="3429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B45E1BF4-428D-9B8F-DCE9-2B60C7608AD1}"/>
              </a:ext>
            </a:extLst>
          </p:cNvPr>
          <p:cNvSpPr txBox="1"/>
          <p:nvPr/>
        </p:nvSpPr>
        <p:spPr>
          <a:xfrm>
            <a:off x="6387867" y="6291247"/>
            <a:ext cx="2397507" cy="369332"/>
          </a:xfrm>
          <a:prstGeom prst="rect">
            <a:avLst/>
          </a:prstGeom>
          <a:noFill/>
        </p:spPr>
        <p:txBody>
          <a:bodyPr wrap="square">
            <a:spAutoFit/>
          </a:bodyPr>
          <a:lstStyle/>
          <a:p>
            <a:r>
              <a:rPr lang="it-IT" dirty="0">
                <a:hlinkClick r:id="rId7"/>
              </a:rPr>
              <a:t>Portail de données AI/ND EURL</a:t>
            </a:r>
            <a:endParaRPr lang="en-CA" dirty="0"/>
          </a:p>
        </p:txBody>
      </p:sp>
      <p:sp>
        <p:nvSpPr>
          <p:cNvPr id="14" name="TextBox 13">
            <a:extLst>
              <a:ext uri="{FF2B5EF4-FFF2-40B4-BE49-F238E27FC236}">
                <a16:creationId xmlns:a16="http://schemas.microsoft.com/office/drawing/2014/main" id="{64E8F553-906F-4ED0-6E37-7793C3BD8E29}"/>
              </a:ext>
            </a:extLst>
          </p:cNvPr>
          <p:cNvSpPr txBox="1"/>
          <p:nvPr/>
        </p:nvSpPr>
        <p:spPr>
          <a:xfrm>
            <a:off x="6189084" y="227381"/>
            <a:ext cx="5455595"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L'Islande, les îles Féroé et la Norvège enregistrent des cas de H5N5 chez des oiseaux sauvages (10)</a:t>
            </a:r>
          </a:p>
          <a:p>
            <a:pPr marL="285750" indent="-285750">
              <a:buFont typeface="Arial" panose="020B0604020202020204" pitchFamily="34" charset="0"/>
              <a:buChar char="•"/>
            </a:pPr>
            <a:r>
              <a:rPr lang="en-US" sz="2800" dirty="0">
                <a:hlinkClick r:id="rId8"/>
              </a:rPr>
              <a:t>La Norvège a enregistré un seul cas dans une ferme d'agrément.</a:t>
            </a:r>
            <a:endParaRPr lang="en-US" sz="2800" dirty="0"/>
          </a:p>
        </p:txBody>
      </p:sp>
      <p:sp>
        <p:nvSpPr>
          <p:cNvPr id="16" name="TextBox 15">
            <a:extLst>
              <a:ext uri="{FF2B5EF4-FFF2-40B4-BE49-F238E27FC236}">
                <a16:creationId xmlns:a16="http://schemas.microsoft.com/office/drawing/2014/main" id="{48265247-2B9A-F9BC-1F0A-A8918A1B061E}"/>
              </a:ext>
            </a:extLst>
          </p:cNvPr>
          <p:cNvSpPr txBox="1"/>
          <p:nvPr/>
        </p:nvSpPr>
        <p:spPr>
          <a:xfrm>
            <a:off x="181377" y="6447250"/>
            <a:ext cx="6206490" cy="369332"/>
          </a:xfrm>
          <a:prstGeom prst="rect">
            <a:avLst/>
          </a:prstGeom>
          <a:noFill/>
        </p:spPr>
        <p:txBody>
          <a:bodyPr wrap="square">
            <a:spAutoFit/>
          </a:bodyPr>
          <a:lstStyle/>
          <a:p>
            <a:r>
              <a:rPr lang="en-US" dirty="0">
                <a:hlinkClick r:id="rId9"/>
              </a:rPr>
              <a:t>Carte interactive de l'APHA sur la grippe aviaire</a:t>
            </a:r>
            <a:endParaRPr lang="en-CA" dirty="0"/>
          </a:p>
        </p:txBody>
      </p:sp>
      <p:sp>
        <p:nvSpPr>
          <p:cNvPr id="4" name="TextBox 3">
            <a:extLst>
              <a:ext uri="{FF2B5EF4-FFF2-40B4-BE49-F238E27FC236}">
                <a16:creationId xmlns:a16="http://schemas.microsoft.com/office/drawing/2014/main" id="{A2E5F716-2BEB-2749-CB86-D28A739A1F42}"/>
              </a:ext>
            </a:extLst>
          </p:cNvPr>
          <p:cNvSpPr txBox="1"/>
          <p:nvPr/>
        </p:nvSpPr>
        <p:spPr>
          <a:xfrm>
            <a:off x="1406453" y="3059668"/>
            <a:ext cx="2109167" cy="369332"/>
          </a:xfrm>
          <a:prstGeom prst="rect">
            <a:avLst/>
          </a:prstGeom>
          <a:noFill/>
        </p:spPr>
        <p:txBody>
          <a:bodyPr wrap="none" rtlCol="0">
            <a:spAutoFit/>
          </a:bodyPr>
          <a:lstStyle/>
          <a:p>
            <a:r>
              <a:rPr lang="en-CA" b="1" dirty="0"/>
              <a:t>Affaire nationale au Royaume-Uni</a:t>
            </a:r>
          </a:p>
        </p:txBody>
      </p:sp>
      <p:sp>
        <p:nvSpPr>
          <p:cNvPr id="9" name="TextBox 8">
            <a:extLst>
              <a:ext uri="{FF2B5EF4-FFF2-40B4-BE49-F238E27FC236}">
                <a16:creationId xmlns:a16="http://schemas.microsoft.com/office/drawing/2014/main" id="{33E2A926-7B47-E4A5-D7C1-F4A2544B1F04}"/>
              </a:ext>
            </a:extLst>
          </p:cNvPr>
          <p:cNvSpPr txBox="1"/>
          <p:nvPr/>
        </p:nvSpPr>
        <p:spPr>
          <a:xfrm>
            <a:off x="3961246" y="4647608"/>
            <a:ext cx="712054" cy="369332"/>
          </a:xfrm>
          <a:prstGeom prst="rect">
            <a:avLst/>
          </a:prstGeom>
          <a:noFill/>
        </p:spPr>
        <p:txBody>
          <a:bodyPr wrap="none" rtlCol="0">
            <a:spAutoFit/>
          </a:bodyPr>
          <a:lstStyle/>
          <a:p>
            <a:r>
              <a:rPr lang="en-CA" dirty="0"/>
              <a:t>H5N5</a:t>
            </a:r>
          </a:p>
        </p:txBody>
      </p:sp>
    </p:spTree>
    <p:extLst>
      <p:ext uri="{BB962C8B-B14F-4D97-AF65-F5344CB8AC3E}">
        <p14:creationId xmlns:p14="http://schemas.microsoft.com/office/powerpoint/2010/main" val="57323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IAHP France</a:t>
            </a:r>
          </a:p>
        </p:txBody>
      </p:sp>
      <p:sp>
        <p:nvSpPr>
          <p:cNvPr id="3" name="Content Placeholder 2"/>
          <p:cNvSpPr>
            <a:spLocks noGrp="1"/>
          </p:cNvSpPr>
          <p:nvPr>
            <p:ph sz="half" idx="1"/>
          </p:nvPr>
        </p:nvSpPr>
        <p:spPr>
          <a:xfrm>
            <a:off x="468199" y="1487595"/>
            <a:ext cx="5514082" cy="4351338"/>
          </a:xfrm>
        </p:spPr>
        <p:txBody>
          <a:bodyPr/>
          <a:lstStyle/>
          <a:p>
            <a:r>
              <a:rPr lang="en-US" dirty="0"/>
              <a:t>Détection de l'IAHP lors d'un test de routine dans </a:t>
            </a:r>
            <a:r>
              <a:rPr lang="en-US" dirty="0">
                <a:hlinkClick r:id="rId3"/>
              </a:rPr>
              <a:t>deux installations d'élevage de canards vaccinés </a:t>
            </a:r>
            <a:r>
              <a:rPr lang="en-US" dirty="0"/>
              <a:t>en Bretagne</a:t>
            </a:r>
          </a:p>
          <a:p>
            <a:pPr lvl="1"/>
            <a:r>
              <a:rPr lang="en-US" dirty="0"/>
              <a:t>Pas de maladie clinique</a:t>
            </a:r>
          </a:p>
          <a:p>
            <a:r>
              <a:rPr lang="en-US" dirty="0">
                <a:hlinkClick r:id="rId4"/>
              </a:rPr>
              <a:t>La campagne de vaccination </a:t>
            </a:r>
            <a:r>
              <a:rPr lang="en-US" dirty="0"/>
              <a:t>se poursuit cette année et les modèles indiquent 95 % de cas en moins en 2023-24 grâce à la vaccination.</a:t>
            </a:r>
          </a:p>
          <a:p>
            <a:pPr lvl="1"/>
            <a:r>
              <a:rPr lang="en-US" dirty="0">
                <a:hlinkClick r:id="rId5"/>
              </a:rPr>
              <a:t>Effets prometteurs de la vaccination des canards contre l'influenza aviaire hautement pathogène, France 2023-24 | </a:t>
            </a:r>
            <a:r>
              <a:rPr lang="en-US" dirty="0" err="1">
                <a:hlinkClick r:id="rId5"/>
              </a:rPr>
              <a:t>bioRxiv</a:t>
            </a:r>
            <a:endParaRPr lang="en-US" dirty="0"/>
          </a:p>
          <a:p>
            <a:pPr lvl="1"/>
            <a:endParaRPr lang="en-US" dirty="0"/>
          </a:p>
          <a:p>
            <a:endParaRPr lang="en-US" dirty="0"/>
          </a:p>
          <a:p>
            <a:endParaRPr lang="en-US" dirty="0">
              <a:hlinkClick r:id="rId5"/>
            </a:endParaRPr>
          </a:p>
          <a:p>
            <a:pPr marL="0" indent="0">
              <a:buNone/>
            </a:pPr>
            <a:endParaRPr lang="en-US" dirty="0">
              <a:hlinkClick r:id="rId5"/>
            </a:endParaRPr>
          </a:p>
          <a:p>
            <a:pPr marL="0" indent="0">
              <a:buNone/>
            </a:pPr>
            <a:endParaRPr lang="en-US" dirty="0">
              <a:hlinkClick r:id="rId5"/>
            </a:endParaRPr>
          </a:p>
          <a:p>
            <a:endParaRPr lang="en-US" dirty="0"/>
          </a:p>
        </p:txBody>
      </p:sp>
      <p:sp>
        <p:nvSpPr>
          <p:cNvPr id="4" name="Content Placeholder 3">
            <a:extLst>
              <a:ext uri="{FF2B5EF4-FFF2-40B4-BE49-F238E27FC236}">
                <a16:creationId xmlns:a16="http://schemas.microsoft.com/office/drawing/2014/main" id="{ED38C693-3A48-28AB-8F3F-D5444413877F}"/>
              </a:ext>
            </a:extLst>
          </p:cNvPr>
          <p:cNvSpPr>
            <a:spLocks noGrp="1"/>
          </p:cNvSpPr>
          <p:nvPr>
            <p:ph sz="half" idx="2"/>
          </p:nvPr>
        </p:nvSpPr>
        <p:spPr>
          <a:xfrm>
            <a:off x="7036904" y="5128590"/>
            <a:ext cx="4974046" cy="1229005"/>
          </a:xfrm>
        </p:spPr>
        <p:txBody>
          <a:bodyPr/>
          <a:lstStyle/>
          <a:p>
            <a:pPr lvl="1"/>
            <a:r>
              <a:rPr lang="en-US" dirty="0"/>
              <a:t>Entre le 1er septembre et le 6 décembre 2024, la France a connu 12 </a:t>
            </a:r>
            <a:r>
              <a:rPr lang="en-US" dirty="0" err="1"/>
              <a:t>cas</a:t>
            </a:r>
            <a:r>
              <a:rPr lang="en-US" dirty="0"/>
              <a:t> d'IAHP, dont 9 en Bretagne.</a:t>
            </a:r>
          </a:p>
          <a:p>
            <a:pPr lvl="1"/>
            <a:endParaRPr lang="en-US" dirty="0">
              <a:hlinkClick r:id="rId5"/>
            </a:endParaRPr>
          </a:p>
        </p:txBody>
      </p:sp>
      <p:pic>
        <p:nvPicPr>
          <p:cNvPr id="7" name="Picture 6">
            <a:extLst>
              <a:ext uri="{FF2B5EF4-FFF2-40B4-BE49-F238E27FC236}">
                <a16:creationId xmlns:a16="http://schemas.microsoft.com/office/drawing/2014/main" id="{3FDC5606-2655-8862-97B8-D7FA80ED0AB0}"/>
              </a:ext>
            </a:extLst>
          </p:cNvPr>
          <p:cNvPicPr>
            <a:picLocks noChangeAspect="1"/>
          </p:cNvPicPr>
          <p:nvPr/>
        </p:nvPicPr>
        <p:blipFill>
          <a:blip r:embed="rId6"/>
          <a:stretch>
            <a:fillRect/>
          </a:stretch>
        </p:blipFill>
        <p:spPr>
          <a:xfrm>
            <a:off x="7498942" y="0"/>
            <a:ext cx="4693058" cy="3930076"/>
          </a:xfrm>
          <a:prstGeom prst="rect">
            <a:avLst/>
          </a:prstGeom>
          <a:ln w="12700">
            <a:solidFill>
              <a:schemeClr val="tx1"/>
            </a:solidFill>
          </a:ln>
          <a:effectLst>
            <a:outerShdw blurRad="292100" dist="139700" dir="2700000" algn="tl" rotWithShape="0">
              <a:srgbClr val="333333">
                <a:alpha val="65000"/>
              </a:srgbClr>
            </a:outerShdw>
          </a:effectLst>
        </p:spPr>
      </p:pic>
      <p:grpSp>
        <p:nvGrpSpPr>
          <p:cNvPr id="11" name="Group 10">
            <a:extLst>
              <a:ext uri="{FF2B5EF4-FFF2-40B4-BE49-F238E27FC236}">
                <a16:creationId xmlns:a16="http://schemas.microsoft.com/office/drawing/2014/main" id="{EF414F91-32C7-8E73-A807-899CBD573C39}"/>
              </a:ext>
            </a:extLst>
          </p:cNvPr>
          <p:cNvGrpSpPr/>
          <p:nvPr/>
        </p:nvGrpSpPr>
        <p:grpSpPr>
          <a:xfrm>
            <a:off x="7498942" y="4093937"/>
            <a:ext cx="225469" cy="519694"/>
            <a:chOff x="5036040" y="5804760"/>
            <a:chExt cx="225469" cy="519694"/>
          </a:xfrm>
        </p:grpSpPr>
        <p:sp>
          <p:nvSpPr>
            <p:cNvPr id="8" name="Flowchart: Connector 7">
              <a:extLst>
                <a:ext uri="{FF2B5EF4-FFF2-40B4-BE49-F238E27FC236}">
                  <a16:creationId xmlns:a16="http://schemas.microsoft.com/office/drawing/2014/main" id="{FBDC3D59-3D62-B73E-0DBD-6708D79C64B9}"/>
                </a:ext>
              </a:extLst>
            </p:cNvPr>
            <p:cNvSpPr/>
            <p:nvPr/>
          </p:nvSpPr>
          <p:spPr>
            <a:xfrm>
              <a:off x="5036040" y="5804760"/>
              <a:ext cx="225469" cy="18789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lowchart: Connector 8">
              <a:extLst>
                <a:ext uri="{FF2B5EF4-FFF2-40B4-BE49-F238E27FC236}">
                  <a16:creationId xmlns:a16="http://schemas.microsoft.com/office/drawing/2014/main" id="{34C3ADA9-BAF8-0F4D-9669-9BD76918C640}"/>
                </a:ext>
              </a:extLst>
            </p:cNvPr>
            <p:cNvSpPr/>
            <p:nvPr/>
          </p:nvSpPr>
          <p:spPr>
            <a:xfrm>
              <a:off x="5036040" y="6136564"/>
              <a:ext cx="225469" cy="187890"/>
            </a:xfrm>
            <a:prstGeom prst="flowChartConnector">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extBox 9">
            <a:extLst>
              <a:ext uri="{FF2B5EF4-FFF2-40B4-BE49-F238E27FC236}">
                <a16:creationId xmlns:a16="http://schemas.microsoft.com/office/drawing/2014/main" id="{C7D71BE2-F766-4152-2396-362154822B53}"/>
              </a:ext>
            </a:extLst>
          </p:cNvPr>
          <p:cNvSpPr txBox="1"/>
          <p:nvPr/>
        </p:nvSpPr>
        <p:spPr>
          <a:xfrm>
            <a:off x="7721187" y="4058877"/>
            <a:ext cx="1063753" cy="646331"/>
          </a:xfrm>
          <a:prstGeom prst="rect">
            <a:avLst/>
          </a:prstGeom>
          <a:noFill/>
        </p:spPr>
        <p:txBody>
          <a:bodyPr wrap="none" rtlCol="0">
            <a:spAutoFit/>
          </a:bodyPr>
          <a:lstStyle/>
          <a:p>
            <a:r>
              <a:rPr lang="en-CA" dirty="0"/>
              <a:t>Sauvage</a:t>
            </a:r>
          </a:p>
          <a:p>
            <a:r>
              <a:rPr lang="en-CA" dirty="0"/>
              <a:t>Domestique</a:t>
            </a:r>
          </a:p>
        </p:txBody>
      </p:sp>
      <p:sp>
        <p:nvSpPr>
          <p:cNvPr id="13" name="TextBox 12">
            <a:extLst>
              <a:ext uri="{FF2B5EF4-FFF2-40B4-BE49-F238E27FC236}">
                <a16:creationId xmlns:a16="http://schemas.microsoft.com/office/drawing/2014/main" id="{7903FE67-4102-3D42-E126-A6C79AFB33AC}"/>
              </a:ext>
            </a:extLst>
          </p:cNvPr>
          <p:cNvSpPr txBox="1"/>
          <p:nvPr/>
        </p:nvSpPr>
        <p:spPr>
          <a:xfrm>
            <a:off x="9845471" y="3972035"/>
            <a:ext cx="3130170" cy="646331"/>
          </a:xfrm>
          <a:prstGeom prst="rect">
            <a:avLst/>
          </a:prstGeom>
          <a:noFill/>
        </p:spPr>
        <p:txBody>
          <a:bodyPr wrap="square">
            <a:spAutoFit/>
          </a:bodyPr>
          <a:lstStyle/>
          <a:p>
            <a:r>
              <a:rPr lang="en-CA" dirty="0">
                <a:hlinkClick r:id="rId7"/>
              </a:rPr>
              <a:t>https://empres-i.apps.fao.org/diseases </a:t>
            </a:r>
          </a:p>
        </p:txBody>
      </p:sp>
    </p:spTree>
    <p:extLst>
      <p:ext uri="{BB962C8B-B14F-4D97-AF65-F5344CB8AC3E}">
        <p14:creationId xmlns:p14="http://schemas.microsoft.com/office/powerpoint/2010/main" val="7912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88" y="87297"/>
            <a:ext cx="11260854" cy="1325563"/>
          </a:xfrm>
        </p:spPr>
        <p:txBody>
          <a:bodyPr/>
          <a:lstStyle/>
          <a:p>
            <a:r>
              <a:rPr lang="en-CA" sz="3600" dirty="0"/>
              <a:t>Cas d'IAHP en cours chez les oiseaux domestiques et sauvages</a:t>
            </a:r>
          </a:p>
        </p:txBody>
      </p:sp>
      <p:sp>
        <p:nvSpPr>
          <p:cNvPr id="3" name="Content Placeholder 2"/>
          <p:cNvSpPr>
            <a:spLocks noGrp="1"/>
          </p:cNvSpPr>
          <p:nvPr>
            <p:ph sz="half" idx="1"/>
          </p:nvPr>
        </p:nvSpPr>
        <p:spPr>
          <a:xfrm>
            <a:off x="356988" y="1263777"/>
            <a:ext cx="5445642" cy="4598093"/>
          </a:xfrm>
        </p:spPr>
        <p:txBody>
          <a:bodyPr/>
          <a:lstStyle/>
          <a:p>
            <a:pPr marL="0" indent="0">
              <a:buNone/>
            </a:pPr>
            <a:r>
              <a:rPr lang="en-CA" b="1" dirty="0"/>
              <a:t>Australie</a:t>
            </a:r>
          </a:p>
          <a:p>
            <a:r>
              <a:rPr lang="en-CA" sz="1800" b="1" dirty="0">
                <a:hlinkClick r:id="rId3"/>
              </a:rPr>
              <a:t>Victoria</a:t>
            </a:r>
            <a:r>
              <a:rPr lang="en-CA" sz="1800" b="1" dirty="0"/>
              <a:t>, </a:t>
            </a:r>
            <a:r>
              <a:rPr lang="en-CA" sz="1800" b="1" dirty="0">
                <a:hlinkClick r:id="rId4"/>
              </a:rPr>
              <a:t>Nouvelle-Galles du Sud </a:t>
            </a:r>
            <a:r>
              <a:rPr lang="en-CA" sz="1800" b="1" dirty="0"/>
              <a:t>- </a:t>
            </a:r>
            <a:r>
              <a:rPr lang="en-CA" sz="1800" b="1" dirty="0">
                <a:hlinkClick r:id="rId5"/>
              </a:rPr>
              <a:t>Territoire de la capitale </a:t>
            </a:r>
            <a:r>
              <a:rPr lang="en-CA" sz="1800" dirty="0"/>
              <a:t>pas de nouveaux cas depuis juin</a:t>
            </a:r>
            <a:endParaRPr lang="en-CA" sz="1800" dirty="0">
              <a:solidFill>
                <a:srgbClr val="FF0000"/>
              </a:solidFill>
            </a:endParaRPr>
          </a:p>
          <a:p>
            <a:pPr marL="0" indent="0">
              <a:buNone/>
            </a:pPr>
            <a:r>
              <a:rPr lang="en-CA" b="1" dirty="0"/>
              <a:t>Nouvelle-Zélande</a:t>
            </a:r>
          </a:p>
          <a:p>
            <a:r>
              <a:rPr lang="en-CA" sz="2000" b="1" dirty="0">
                <a:hlinkClick r:id="rId6"/>
              </a:rPr>
              <a:t>H7N6 </a:t>
            </a:r>
            <a:r>
              <a:rPr lang="en-CA" sz="2000" dirty="0"/>
              <a:t>chez les volailles en liberté</a:t>
            </a:r>
          </a:p>
          <a:p>
            <a:pPr marL="0" indent="0">
              <a:buNone/>
            </a:pPr>
            <a:r>
              <a:rPr lang="en-CA" b="1" dirty="0"/>
              <a:t>Asie</a:t>
            </a:r>
            <a:endParaRPr lang="en-CA" b="1" i="0" u="none" strike="noStrike" baseline="0" dirty="0">
              <a:latin typeface="Calibri" panose="020F0502020204030204" pitchFamily="34" charset="0"/>
            </a:endParaRPr>
          </a:p>
          <a:p>
            <a:r>
              <a:rPr lang="en-US" sz="1800" dirty="0"/>
              <a:t>S. Corée </a:t>
            </a:r>
            <a:r>
              <a:rPr lang="en-US" sz="1800" dirty="0">
                <a:hlinkClick r:id="rId7"/>
              </a:rPr>
              <a:t>oiseaux </a:t>
            </a:r>
            <a:r>
              <a:rPr lang="en-US" sz="1800" dirty="0">
                <a:hlinkClick r:id="rId8"/>
              </a:rPr>
              <a:t>domestiques </a:t>
            </a:r>
            <a:r>
              <a:rPr lang="en-US" sz="1800" dirty="0"/>
              <a:t>et </a:t>
            </a:r>
            <a:r>
              <a:rPr lang="en-US" sz="1800" dirty="0">
                <a:hlinkClick r:id="rId7"/>
              </a:rPr>
              <a:t>sauvages</a:t>
            </a:r>
            <a:r>
              <a:rPr lang="en-US" sz="1800" dirty="0"/>
              <a:t>, + </a:t>
            </a:r>
            <a:r>
              <a:rPr lang="en-US" sz="1800" dirty="0">
                <a:hlinkClick r:id="rId9"/>
              </a:rPr>
              <a:t>nouvelle souche H5N3</a:t>
            </a:r>
            <a:endParaRPr lang="en-US" sz="1800" dirty="0"/>
          </a:p>
          <a:p>
            <a:r>
              <a:rPr lang="en-US" sz="1800" dirty="0"/>
              <a:t>Japon </a:t>
            </a:r>
            <a:r>
              <a:rPr lang="en-US" sz="1800" dirty="0">
                <a:hlinkClick r:id="rId10"/>
              </a:rPr>
              <a:t>oiseaux </a:t>
            </a:r>
            <a:r>
              <a:rPr lang="en-US" sz="1800" dirty="0">
                <a:hlinkClick r:id="rId11"/>
              </a:rPr>
              <a:t>domestiques </a:t>
            </a:r>
            <a:r>
              <a:rPr lang="en-US" sz="1800" dirty="0"/>
              <a:t>et </a:t>
            </a:r>
            <a:r>
              <a:rPr lang="en-US" sz="1800" dirty="0">
                <a:hlinkClick r:id="rId10"/>
              </a:rPr>
              <a:t>sauvages</a:t>
            </a:r>
            <a:endParaRPr lang="en-US" sz="1800" dirty="0"/>
          </a:p>
          <a:p>
            <a:r>
              <a:rPr lang="en-CA" sz="1800" b="0" i="0" u="none" strike="noStrike" baseline="0" dirty="0"/>
              <a:t>Israël </a:t>
            </a:r>
            <a:r>
              <a:rPr lang="en-CA" sz="1800" b="0" i="0" u="none" strike="noStrike" baseline="0" dirty="0">
                <a:hlinkClick r:id="rId12"/>
              </a:rPr>
              <a:t>oiseaux </a:t>
            </a:r>
            <a:r>
              <a:rPr lang="en-CA" sz="1800" b="0" i="0" u="none" strike="noStrike" baseline="0" dirty="0">
                <a:hlinkClick r:id="rId13"/>
              </a:rPr>
              <a:t>domestiques </a:t>
            </a:r>
            <a:r>
              <a:rPr lang="en-CA" sz="1800" b="0" i="0" u="none" strike="noStrike" baseline="0" dirty="0"/>
              <a:t>et </a:t>
            </a:r>
            <a:r>
              <a:rPr lang="en-CA" sz="1800" b="0" i="0" u="none" strike="noStrike" baseline="0" dirty="0">
                <a:hlinkClick r:id="rId12"/>
              </a:rPr>
              <a:t>sauvages</a:t>
            </a:r>
            <a:endParaRPr lang="en-CA" sz="1800" b="0" i="0" u="none" strike="noStrike" baseline="0" dirty="0"/>
          </a:p>
          <a:p>
            <a:r>
              <a:rPr lang="en-US" sz="1800" dirty="0">
                <a:hlinkClick r:id="rId14"/>
              </a:rPr>
              <a:t>Oiseaux </a:t>
            </a:r>
            <a:r>
              <a:rPr lang="en-US" sz="1800" dirty="0">
                <a:hlinkClick r:id="rId15"/>
              </a:rPr>
              <a:t>domestiques </a:t>
            </a:r>
            <a:r>
              <a:rPr lang="en-US" sz="1800" dirty="0"/>
              <a:t>et </a:t>
            </a:r>
            <a:r>
              <a:rPr lang="en-US" sz="1800" dirty="0">
                <a:hlinkClick r:id="rId14"/>
              </a:rPr>
              <a:t>sauvages de </a:t>
            </a:r>
            <a:r>
              <a:rPr lang="en-CA" sz="1800" dirty="0"/>
              <a:t>Taïwan</a:t>
            </a:r>
            <a:endParaRPr lang="en-US" sz="1800" dirty="0"/>
          </a:p>
          <a:p>
            <a:r>
              <a:rPr lang="en-US" sz="1800" dirty="0">
                <a:hlinkClick r:id="rId16"/>
              </a:rPr>
              <a:t>INDE Quatre villages du district de Cuttack déclarés zones infectées par la grippe aviaire</a:t>
            </a:r>
            <a:endParaRPr lang="en-US" sz="1800" dirty="0"/>
          </a:p>
          <a:p>
            <a:r>
              <a:rPr lang="en-US" sz="1800" dirty="0"/>
              <a:t>Bhoutan - </a:t>
            </a:r>
            <a:r>
              <a:rPr lang="en-US" sz="1800" dirty="0">
                <a:hlinkClick r:id="rId17"/>
              </a:rPr>
              <a:t>oiseaux domestiques</a:t>
            </a:r>
            <a:endParaRPr lang="en-CA" sz="1800" dirty="0"/>
          </a:p>
        </p:txBody>
      </p:sp>
      <p:sp>
        <p:nvSpPr>
          <p:cNvPr id="4" name="Content Placeholder 3"/>
          <p:cNvSpPr>
            <a:spLocks noGrp="1"/>
          </p:cNvSpPr>
          <p:nvPr>
            <p:ph sz="half" idx="2"/>
          </p:nvPr>
        </p:nvSpPr>
        <p:spPr>
          <a:xfrm>
            <a:off x="5967829" y="966404"/>
            <a:ext cx="6038849" cy="4828223"/>
          </a:xfrm>
        </p:spPr>
        <p:txBody>
          <a:bodyPr/>
          <a:lstStyle/>
          <a:p>
            <a:pPr marL="0" indent="0">
              <a:buNone/>
            </a:pPr>
            <a:r>
              <a:rPr lang="en-CA" b="1" dirty="0"/>
              <a:t>Amérique du Sud</a:t>
            </a:r>
          </a:p>
          <a:p>
            <a:r>
              <a:rPr lang="fr-FR" sz="1800" dirty="0">
                <a:hlinkClick r:id="rId18"/>
              </a:rPr>
              <a:t>Un rapport de l'UE critique les </a:t>
            </a:r>
            <a:r>
              <a:rPr lang="fr-FR" sz="1800" dirty="0" err="1">
                <a:hlinkClick r:id="rId18"/>
              </a:rPr>
              <a:t>contrôles de la grippe aviaire au Brésil </a:t>
            </a:r>
            <a:r>
              <a:rPr lang="fr-FR" sz="1800" dirty="0">
                <a:hlinkClick r:id="rId18"/>
              </a:rPr>
              <a:t>- </a:t>
            </a:r>
            <a:r>
              <a:rPr lang="fr-FR" sz="1800" dirty="0" err="1">
                <a:hlinkClick r:id="rId18"/>
              </a:rPr>
              <a:t>Euractiv </a:t>
            </a:r>
            <a:r>
              <a:rPr lang="fr-FR" sz="1800" dirty="0">
                <a:hlinkClick r:id="rId18"/>
              </a:rPr>
              <a:t>FR</a:t>
            </a:r>
            <a:endParaRPr lang="fr-FR" sz="1800" dirty="0"/>
          </a:p>
          <a:p>
            <a:r>
              <a:rPr lang="fr-FR" sz="1800" dirty="0"/>
              <a:t>PEROU - </a:t>
            </a:r>
            <a:r>
              <a:rPr lang="fr-FR" sz="1800" dirty="0" err="1">
                <a:hlinkClick r:id="rId19"/>
              </a:rPr>
              <a:t>oiseaux </a:t>
            </a:r>
            <a:r>
              <a:rPr lang="fr-FR" sz="1800" dirty="0">
                <a:hlinkClick r:id="rId19"/>
              </a:rPr>
              <a:t>domestiques</a:t>
            </a:r>
            <a:endParaRPr lang="fr-FR" sz="1800" dirty="0"/>
          </a:p>
          <a:p>
            <a:r>
              <a:rPr lang="en-US" sz="1800" b="0" i="0" u="none" strike="noStrike" baseline="0" dirty="0">
                <a:solidFill>
                  <a:srgbClr val="000000"/>
                </a:solidFill>
                <a:latin typeface="Calibri" panose="020F0502020204030204" pitchFamily="34" charset="0"/>
              </a:rPr>
              <a:t>Les </a:t>
            </a:r>
            <a:r>
              <a:rPr lang="en-CA" sz="1800" b="0" i="0" u="none" strike="noStrike" baseline="0" dirty="0">
                <a:solidFill>
                  <a:srgbClr val="000000"/>
                </a:solidFill>
                <a:latin typeface="Calibri" panose="020F0502020204030204" pitchFamily="34" charset="0"/>
                <a:hlinkClick r:id="rId20"/>
              </a:rPr>
              <a:t>oiseaux sauvages </a:t>
            </a:r>
            <a:r>
              <a:rPr lang="en-US" sz="1800" b="0" i="0" u="none" strike="noStrike" baseline="0" dirty="0">
                <a:solidFill>
                  <a:srgbClr val="000000"/>
                </a:solidFill>
                <a:latin typeface="Calibri" panose="020F0502020204030204" pitchFamily="34" charset="0"/>
              </a:rPr>
              <a:t>des îles Falkland</a:t>
            </a:r>
            <a:endParaRPr lang="en-CA" b="1" dirty="0">
              <a:solidFill>
                <a:srgbClr val="FF0000"/>
              </a:solidFill>
            </a:endParaRPr>
          </a:p>
          <a:p>
            <a:pPr marL="0" indent="0">
              <a:buNone/>
            </a:pPr>
            <a:endParaRPr lang="en-CA" b="1" i="0" strike="noStrike" baseline="0" dirty="0"/>
          </a:p>
          <a:p>
            <a:pPr marL="0" indent="0">
              <a:buNone/>
            </a:pPr>
            <a:r>
              <a:rPr lang="en-CA" b="1" i="0" strike="noStrike" baseline="0" dirty="0"/>
              <a:t>Afrique </a:t>
            </a:r>
          </a:p>
          <a:p>
            <a:pPr marL="0" indent="0">
              <a:buNone/>
            </a:pPr>
            <a:r>
              <a:rPr lang="en-US" sz="2400" dirty="0"/>
              <a:t>Afrique du Sud </a:t>
            </a:r>
            <a:r>
              <a:rPr lang="en-US" sz="2400" dirty="0">
                <a:hlinkClick r:id="rId21"/>
              </a:rPr>
              <a:t>Oiseaux domestiques H7N6</a:t>
            </a:r>
            <a:endParaRPr lang="en-US" sz="2400" dirty="0"/>
          </a:p>
          <a:p>
            <a:pPr marL="0" indent="0">
              <a:buNone/>
            </a:pPr>
            <a:r>
              <a:rPr lang="en-US" sz="2400" dirty="0"/>
              <a:t>Nigeria - </a:t>
            </a:r>
            <a:r>
              <a:rPr lang="en-CA" sz="2400" dirty="0">
                <a:hlinkClick r:id="rId22"/>
              </a:rPr>
              <a:t>oiseaux domestiques</a:t>
            </a:r>
            <a:endParaRPr lang="en-CA" sz="3600" b="1" i="0" u="sng" strike="noStrike" baseline="0" dirty="0">
              <a:solidFill>
                <a:srgbClr val="FF0000"/>
              </a:solidFill>
            </a:endParaRPr>
          </a:p>
          <a:p>
            <a:pPr lvl="1"/>
            <a:endParaRPr lang="en-CA" dirty="0"/>
          </a:p>
          <a:p>
            <a:pPr marL="0" indent="0">
              <a:buNone/>
            </a:pPr>
            <a:r>
              <a:rPr lang="en-CA" sz="3200" b="1" dirty="0"/>
              <a:t>L'influenza aviaire hautement pathogène est omniprésente, il ne s'agit pas d'une liste complète de cas !</a:t>
            </a:r>
          </a:p>
        </p:txBody>
      </p:sp>
      <p:sp>
        <p:nvSpPr>
          <p:cNvPr id="7" name="Title 1"/>
          <p:cNvSpPr txBox="1">
            <a:spLocks/>
          </p:cNvSpPr>
          <p:nvPr/>
        </p:nvSpPr>
        <p:spPr bwMode="auto">
          <a:xfrm>
            <a:off x="4194810" y="600996"/>
            <a:ext cx="236465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endParaRPr lang="en-CA" sz="3600" dirty="0">
              <a:solidFill>
                <a:srgbClr val="FF0000"/>
              </a:solidFill>
            </a:endParaRPr>
          </a:p>
        </p:txBody>
      </p:sp>
      <p:pic>
        <p:nvPicPr>
          <p:cNvPr id="6" name="Picture 5" descr="A globe and magnifying glass&#10;&#10;Description automatically generated">
            <a:extLst>
              <a:ext uri="{FF2B5EF4-FFF2-40B4-BE49-F238E27FC236}">
                <a16:creationId xmlns:a16="http://schemas.microsoft.com/office/drawing/2014/main" id="{846330B8-0370-7D3C-C792-04D49CE0763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343791" y="151416"/>
            <a:ext cx="1325563" cy="1325563"/>
          </a:xfrm>
          <a:prstGeom prst="rect">
            <a:avLst/>
          </a:prstGeom>
        </p:spPr>
      </p:pic>
    </p:spTree>
    <p:extLst>
      <p:ext uri="{BB962C8B-B14F-4D97-AF65-F5344CB8AC3E}">
        <p14:creationId xmlns:p14="http://schemas.microsoft.com/office/powerpoint/2010/main" val="112577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643D-578B-8644-1B74-4AAA18280CBB}"/>
              </a:ext>
            </a:extLst>
          </p:cNvPr>
          <p:cNvSpPr>
            <a:spLocks noGrp="1"/>
          </p:cNvSpPr>
          <p:nvPr>
            <p:ph type="title"/>
          </p:nvPr>
        </p:nvSpPr>
        <p:spPr>
          <a:xfrm>
            <a:off x="838200" y="365125"/>
            <a:ext cx="10515600" cy="800735"/>
          </a:xfrm>
        </p:spPr>
        <p:txBody>
          <a:bodyPr/>
          <a:lstStyle/>
          <a:p>
            <a:r>
              <a:rPr lang="en-CA" dirty="0"/>
              <a:t>Des cas humains continuent d'être signalés</a:t>
            </a:r>
          </a:p>
        </p:txBody>
      </p:sp>
      <p:sp>
        <p:nvSpPr>
          <p:cNvPr id="3" name="Content Placeholder 2">
            <a:extLst>
              <a:ext uri="{FF2B5EF4-FFF2-40B4-BE49-F238E27FC236}">
                <a16:creationId xmlns:a16="http://schemas.microsoft.com/office/drawing/2014/main" id="{7BFF3E9D-D2B4-83BF-2746-1CD874732C20}"/>
              </a:ext>
            </a:extLst>
          </p:cNvPr>
          <p:cNvSpPr>
            <a:spLocks noGrp="1"/>
          </p:cNvSpPr>
          <p:nvPr>
            <p:ph sz="half" idx="1"/>
          </p:nvPr>
        </p:nvSpPr>
        <p:spPr>
          <a:xfrm>
            <a:off x="514350" y="1497330"/>
            <a:ext cx="6206490" cy="4679633"/>
          </a:xfrm>
        </p:spPr>
        <p:txBody>
          <a:bodyPr/>
          <a:lstStyle/>
          <a:p>
            <a:r>
              <a:rPr lang="en-US" sz="1800" dirty="0">
                <a:hlinkClick r:id="rId2"/>
              </a:rPr>
              <a:t>Alerte épidémiologique Cas humains de grippe aviaire A(H5N1) dans la région des Amériques - 3 décembre 2024 - OPS/OMS | Organisation panaméricaine de la santé</a:t>
            </a:r>
            <a:endParaRPr lang="en-US" sz="1800" dirty="0"/>
          </a:p>
          <a:p>
            <a:pPr marL="0" indent="0">
              <a:buNone/>
            </a:pPr>
            <a:r>
              <a:rPr lang="en-US" dirty="0"/>
              <a:t>58 cas humains en 2024 dans les Amériques</a:t>
            </a:r>
          </a:p>
          <a:p>
            <a:pPr lvl="1"/>
            <a:r>
              <a:rPr lang="en-US" dirty="0"/>
              <a:t>74% des cas au cours des 2 derniers mois </a:t>
            </a:r>
          </a:p>
          <a:p>
            <a:pPr lvl="1"/>
            <a:r>
              <a:rPr lang="en-US" dirty="0"/>
              <a:t>Canada - 1 (&lt;18 ans)</a:t>
            </a:r>
          </a:p>
          <a:p>
            <a:pPr lvl="1"/>
            <a:r>
              <a:rPr lang="en-US" dirty="0"/>
              <a:t>États-Unis 57 (1&lt;18 </a:t>
            </a:r>
            <a:r>
              <a:rPr lang="en-US" dirty="0" err="1"/>
              <a:t>ans</a:t>
            </a:r>
            <a:r>
              <a:rPr lang="en-US" dirty="0"/>
              <a:t>, 56&gt;18 </a:t>
            </a:r>
            <a:r>
              <a:rPr lang="en-US" dirty="0" err="1"/>
              <a:t>ans</a:t>
            </a:r>
            <a:r>
              <a:rPr lang="en-US" dirty="0"/>
              <a:t>)</a:t>
            </a:r>
          </a:p>
          <a:p>
            <a:pPr lvl="1"/>
            <a:r>
              <a:rPr lang="en-US" dirty="0"/>
              <a:t>34 exposés à des bovins laitiers infectés</a:t>
            </a:r>
          </a:p>
          <a:p>
            <a:pPr lvl="1"/>
            <a:r>
              <a:rPr lang="en-US" dirty="0"/>
              <a:t>21 exposés à des volailles infectées</a:t>
            </a:r>
          </a:p>
          <a:p>
            <a:pPr lvl="1"/>
            <a:r>
              <a:rPr lang="en-US" dirty="0"/>
              <a:t>2 voie d'exposition non déterminée</a:t>
            </a:r>
          </a:p>
        </p:txBody>
      </p:sp>
      <p:sp>
        <p:nvSpPr>
          <p:cNvPr id="4" name="Content Placeholder 3">
            <a:extLst>
              <a:ext uri="{FF2B5EF4-FFF2-40B4-BE49-F238E27FC236}">
                <a16:creationId xmlns:a16="http://schemas.microsoft.com/office/drawing/2014/main" id="{055FEA6E-A8CF-5A56-FE93-2EBF9D597D90}"/>
              </a:ext>
            </a:extLst>
          </p:cNvPr>
          <p:cNvSpPr>
            <a:spLocks noGrp="1"/>
          </p:cNvSpPr>
          <p:nvPr>
            <p:ph sz="half" idx="2"/>
          </p:nvPr>
        </p:nvSpPr>
        <p:spPr>
          <a:xfrm>
            <a:off x="6720840" y="1661477"/>
            <a:ext cx="5337810" cy="4351338"/>
          </a:xfrm>
        </p:spPr>
        <p:txBody>
          <a:bodyPr/>
          <a:lstStyle/>
          <a:p>
            <a:r>
              <a:rPr lang="en-US" sz="2800" dirty="0">
                <a:hlinkClick r:id="rId3"/>
              </a:rPr>
              <a:t>GHANA H9N2</a:t>
            </a:r>
            <a:endParaRPr lang="en-CA" sz="4000" b="0" i="0" u="none" strike="noStrike" baseline="0" dirty="0"/>
          </a:p>
          <a:p>
            <a:r>
              <a:rPr lang="en-US" dirty="0">
                <a:hlinkClick r:id="rId4"/>
              </a:rPr>
              <a:t>Chine H9N2</a:t>
            </a:r>
            <a:endParaRPr lang="en-US" dirty="0"/>
          </a:p>
          <a:p>
            <a:r>
              <a:rPr lang="pt-BR" dirty="0">
                <a:hlinkClick r:id="rId5"/>
              </a:rPr>
              <a:t>Cambodge H5N1 </a:t>
            </a:r>
            <a:endParaRPr lang="en-CA" dirty="0"/>
          </a:p>
          <a:p>
            <a:r>
              <a:rPr lang="en-CA" dirty="0">
                <a:hlinkClick r:id="rId6"/>
              </a:rPr>
              <a:t>Australie </a:t>
            </a:r>
            <a:r>
              <a:rPr lang="en-CA" dirty="0"/>
              <a:t>- enfant ayant voyagé en Inde</a:t>
            </a:r>
          </a:p>
          <a:p>
            <a:pPr lvl="1"/>
            <a:r>
              <a:rPr lang="en-CA" dirty="0"/>
              <a:t>Réassortie 2.3.2.1a + 2.3.4.4b + LPAI</a:t>
            </a:r>
          </a:p>
          <a:p>
            <a:pPr lvl="1"/>
            <a:endParaRPr lang="en-CA" dirty="0"/>
          </a:p>
          <a:p>
            <a:pPr marL="0" indent="0">
              <a:buNone/>
            </a:pPr>
            <a:r>
              <a:rPr lang="en-CA" b="1" dirty="0"/>
              <a:t>On s'attend à ce que des cas humains continuent d'apparaître en raison de la charge virale élevée au niveau mondial.</a:t>
            </a:r>
          </a:p>
        </p:txBody>
      </p:sp>
      <p:pic>
        <p:nvPicPr>
          <p:cNvPr id="6" name="Picture 5" descr="A blue person silhouette on a black background&#10;&#10;Description automatically generated">
            <a:extLst>
              <a:ext uri="{FF2B5EF4-FFF2-40B4-BE49-F238E27FC236}">
                <a16:creationId xmlns:a16="http://schemas.microsoft.com/office/drawing/2014/main" id="{7C7B415C-A068-DCC2-77B7-1C0344844C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7320" y="5189220"/>
            <a:ext cx="1405890" cy="1405890"/>
          </a:xfrm>
          <a:prstGeom prst="rect">
            <a:avLst/>
          </a:prstGeom>
        </p:spPr>
      </p:pic>
    </p:spTree>
    <p:extLst>
      <p:ext uri="{BB962C8B-B14F-4D97-AF65-F5344CB8AC3E}">
        <p14:creationId xmlns:p14="http://schemas.microsoft.com/office/powerpoint/2010/main" val="66626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E65B5-53CD-F658-9289-BBE411FDFD91}"/>
              </a:ext>
            </a:extLst>
          </p:cNvPr>
          <p:cNvSpPr>
            <a:spLocks noGrp="1"/>
          </p:cNvSpPr>
          <p:nvPr>
            <p:ph type="title"/>
          </p:nvPr>
        </p:nvSpPr>
        <p:spPr/>
        <p:txBody>
          <a:bodyPr/>
          <a:lstStyle/>
          <a:p>
            <a:r>
              <a:rPr lang="en-US" sz="3200" dirty="0">
                <a:hlinkClick r:id="rId3"/>
              </a:rPr>
              <a:t>Protocole de surveillance humaine renforcée de l'influenza aviaire A(H5N1) dans les exploitations agricoles au Canada - Canada.ca</a:t>
            </a:r>
            <a:br>
              <a:rPr lang="en-CA" sz="3200" dirty="0"/>
            </a:br>
            <a:endParaRPr lang="en-CA" sz="3200" dirty="0"/>
          </a:p>
        </p:txBody>
      </p:sp>
      <p:sp>
        <p:nvSpPr>
          <p:cNvPr id="3" name="Content Placeholder 2">
            <a:extLst>
              <a:ext uri="{FF2B5EF4-FFF2-40B4-BE49-F238E27FC236}">
                <a16:creationId xmlns:a16="http://schemas.microsoft.com/office/drawing/2014/main" id="{F7F44E49-6DFD-BCED-9CFE-DF9FCB3B0847}"/>
              </a:ext>
            </a:extLst>
          </p:cNvPr>
          <p:cNvSpPr>
            <a:spLocks noGrp="1"/>
          </p:cNvSpPr>
          <p:nvPr>
            <p:ph sz="half" idx="1"/>
          </p:nvPr>
        </p:nvSpPr>
        <p:spPr>
          <a:xfrm>
            <a:off x="838200" y="1582557"/>
            <a:ext cx="5181600" cy="4351338"/>
          </a:xfrm>
        </p:spPr>
        <p:txBody>
          <a:bodyPr/>
          <a:lstStyle/>
          <a:p>
            <a:pPr marL="0" indent="0">
              <a:buNone/>
            </a:pPr>
            <a:r>
              <a:rPr lang="en-CA" dirty="0"/>
              <a:t>Ce n'est pas systématique, mais seulement dans des circonstances spécifiques :</a:t>
            </a:r>
          </a:p>
          <a:p>
            <a:pPr>
              <a:spcBef>
                <a:spcPts val="600"/>
              </a:spcBef>
              <a:spcAft>
                <a:spcPts val="600"/>
              </a:spcAft>
              <a:buFont typeface="Wingdings" panose="05000000000000000000" pitchFamily="2" charset="2"/>
              <a:buChar char="Ø"/>
            </a:pPr>
            <a:r>
              <a:rPr lang="en-US" dirty="0"/>
              <a:t>Détections positives confirmées en laboratoire chez des humains vivant dans des exploitations ayant des animaux infectés </a:t>
            </a:r>
          </a:p>
          <a:p>
            <a:pPr>
              <a:spcBef>
                <a:spcPts val="600"/>
              </a:spcBef>
              <a:spcAft>
                <a:spcPts val="600"/>
              </a:spcAft>
              <a:buFont typeface="Wingdings" panose="05000000000000000000" pitchFamily="2" charset="2"/>
              <a:buChar char="Ø"/>
            </a:pPr>
            <a:r>
              <a:rPr lang="en-US" dirty="0"/>
              <a:t>Détection confirmée en laboratoire (PCR) chez une nouvelle espèce de bétail au Canada où il existe une forte probabilité de contact entre l'animal et l'homme.</a:t>
            </a:r>
            <a:endParaRPr lang="en-CA" dirty="0"/>
          </a:p>
          <a:p>
            <a:endParaRPr lang="en-CA" dirty="0"/>
          </a:p>
        </p:txBody>
      </p:sp>
      <p:sp>
        <p:nvSpPr>
          <p:cNvPr id="4" name="Content Placeholder 3">
            <a:extLst>
              <a:ext uri="{FF2B5EF4-FFF2-40B4-BE49-F238E27FC236}">
                <a16:creationId xmlns:a16="http://schemas.microsoft.com/office/drawing/2014/main" id="{F9FDD509-E50E-E917-001A-FF8472C71188}"/>
              </a:ext>
            </a:extLst>
          </p:cNvPr>
          <p:cNvSpPr>
            <a:spLocks noGrp="1"/>
          </p:cNvSpPr>
          <p:nvPr>
            <p:ph sz="half" idx="2"/>
          </p:nvPr>
        </p:nvSpPr>
        <p:spPr/>
        <p:txBody>
          <a:bodyPr/>
          <a:lstStyle/>
          <a:p>
            <a:pPr>
              <a:spcAft>
                <a:spcPts val="600"/>
              </a:spcAft>
              <a:buFont typeface="Wingdings" panose="05000000000000000000" pitchFamily="2" charset="2"/>
              <a:buChar char="Ø"/>
            </a:pPr>
            <a:r>
              <a:rPr lang="en-US" dirty="0"/>
              <a:t>Infection inhabituelle, confirmée en laboratoire, chez le bétail où il existe une forte probabilité de contact entre l'animal et l'homme.</a:t>
            </a:r>
          </a:p>
          <a:p>
            <a:pPr>
              <a:spcAft>
                <a:spcPts val="600"/>
              </a:spcAft>
              <a:buFont typeface="Wingdings" panose="05000000000000000000" pitchFamily="2" charset="2"/>
              <a:buChar char="Ø"/>
            </a:pPr>
            <a:r>
              <a:rPr lang="en-US" dirty="0"/>
              <a:t>Une mutation génétique est identifiée dans une souche H5 liée à une infection d'animaux d'élevage au Canada et suggère un risque accru pour l'homme.</a:t>
            </a:r>
            <a:endParaRPr lang="en-CA" dirty="0"/>
          </a:p>
        </p:txBody>
      </p:sp>
    </p:spTree>
    <p:extLst>
      <p:ext uri="{BB962C8B-B14F-4D97-AF65-F5344CB8AC3E}">
        <p14:creationId xmlns:p14="http://schemas.microsoft.com/office/powerpoint/2010/main" val="2517032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09C5-09D4-AAB8-7F11-79BD30F51B16}"/>
              </a:ext>
            </a:extLst>
          </p:cNvPr>
          <p:cNvSpPr>
            <a:spLocks noGrp="1"/>
          </p:cNvSpPr>
          <p:nvPr>
            <p:ph type="title"/>
          </p:nvPr>
        </p:nvSpPr>
        <p:spPr>
          <a:xfrm>
            <a:off x="565150" y="126046"/>
            <a:ext cx="10515600" cy="1325563"/>
          </a:xfrm>
        </p:spPr>
        <p:txBody>
          <a:bodyPr/>
          <a:lstStyle/>
          <a:p>
            <a:r>
              <a:rPr lang="en-US" sz="3200" dirty="0">
                <a:hlinkClick r:id="rId2"/>
              </a:rPr>
              <a:t>Susceptibilité des rongeurs synanthropes (Mus musculus, Rattus norvegicus et Rattus </a:t>
            </a:r>
            <a:r>
              <a:rPr lang="en-US" sz="3200" dirty="0" err="1">
                <a:hlinkClick r:id="rId2"/>
              </a:rPr>
              <a:t>rattus</a:t>
            </a:r>
            <a:r>
              <a:rPr lang="en-US" sz="3200" dirty="0">
                <a:hlinkClick r:id="rId2"/>
              </a:rPr>
              <a:t>) aux virus de l'influenza aviaire hautement pathogène du sous-type H5N1</a:t>
            </a:r>
            <a:endParaRPr lang="en-CA" sz="3200" dirty="0"/>
          </a:p>
        </p:txBody>
      </p:sp>
      <p:sp>
        <p:nvSpPr>
          <p:cNvPr id="3" name="Content Placeholder 2">
            <a:extLst>
              <a:ext uri="{FF2B5EF4-FFF2-40B4-BE49-F238E27FC236}">
                <a16:creationId xmlns:a16="http://schemas.microsoft.com/office/drawing/2014/main" id="{E88DF957-B2EA-1E0C-299E-CDFF0DA54CA9}"/>
              </a:ext>
            </a:extLst>
          </p:cNvPr>
          <p:cNvSpPr>
            <a:spLocks noGrp="1"/>
          </p:cNvSpPr>
          <p:nvPr>
            <p:ph sz="half" idx="1"/>
          </p:nvPr>
        </p:nvSpPr>
        <p:spPr>
          <a:xfrm>
            <a:off x="299720" y="1714652"/>
            <a:ext cx="5890807" cy="4351338"/>
          </a:xfrm>
        </p:spPr>
        <p:txBody>
          <a:bodyPr/>
          <a:lstStyle/>
          <a:p>
            <a:r>
              <a:rPr lang="en-CA" sz="2400" dirty="0"/>
              <a:t>Étude du Japon</a:t>
            </a:r>
          </a:p>
          <a:p>
            <a:r>
              <a:rPr lang="en-CA" sz="2400" dirty="0"/>
              <a:t>Étude de la sensibilité des rongeurs aux clades 2.2 et 2.3.2.1 de l'IAHP par </a:t>
            </a:r>
            <a:r>
              <a:rPr lang="en-CA" sz="2400" dirty="0" err="1"/>
              <a:t>innoculation </a:t>
            </a:r>
            <a:r>
              <a:rPr lang="en-CA" sz="2400" dirty="0"/>
              <a:t>intranasale</a:t>
            </a:r>
          </a:p>
          <a:p>
            <a:r>
              <a:rPr lang="en-CA" sz="2400" dirty="0"/>
              <a:t>Les rongeurs n'ont montré aucun signe clinique de maladie après l'exposition.</a:t>
            </a:r>
          </a:p>
          <a:p>
            <a:r>
              <a:rPr lang="en-CA" sz="2400" dirty="0"/>
              <a:t>Virus détecté dans les écouvillons buccaux pendant plusieurs jours après l'exposition</a:t>
            </a:r>
          </a:p>
          <a:p>
            <a:r>
              <a:rPr lang="en-CA" sz="2400" dirty="0"/>
              <a:t>Les échantillons post mortem révèlent la présence du virus vivant dans le système respiratoire, mais pas dans les écouvillons rectaux ou les matières fécales.</a:t>
            </a:r>
          </a:p>
        </p:txBody>
      </p:sp>
      <p:sp>
        <p:nvSpPr>
          <p:cNvPr id="4" name="Content Placeholder 3">
            <a:extLst>
              <a:ext uri="{FF2B5EF4-FFF2-40B4-BE49-F238E27FC236}">
                <a16:creationId xmlns:a16="http://schemas.microsoft.com/office/drawing/2014/main" id="{6A13A919-9EBE-9500-35D1-5D5A310742D5}"/>
              </a:ext>
            </a:extLst>
          </p:cNvPr>
          <p:cNvSpPr>
            <a:spLocks noGrp="1"/>
          </p:cNvSpPr>
          <p:nvPr>
            <p:ph sz="half" idx="2"/>
          </p:nvPr>
        </p:nvSpPr>
        <p:spPr/>
        <p:txBody>
          <a:bodyPr/>
          <a:lstStyle/>
          <a:p>
            <a:r>
              <a:rPr lang="en-CA" dirty="0"/>
              <a:t>Souris (</a:t>
            </a:r>
            <a:r>
              <a:rPr lang="en-CA" i="1" dirty="0"/>
              <a:t>Mus musculus</a:t>
            </a:r>
            <a:r>
              <a:rPr lang="en-CA" dirty="0"/>
              <a:t>)</a:t>
            </a:r>
          </a:p>
          <a:p>
            <a:r>
              <a:rPr lang="en-CA" dirty="0"/>
              <a:t>Rats bruns (</a:t>
            </a:r>
            <a:r>
              <a:rPr lang="en-CA" i="1" dirty="0"/>
              <a:t>Rattus norvegicus</a:t>
            </a:r>
            <a:r>
              <a:rPr lang="en-CA" dirty="0"/>
              <a:t>)</a:t>
            </a:r>
          </a:p>
          <a:p>
            <a:r>
              <a:rPr lang="en-CA" dirty="0"/>
              <a:t>Rats noirs (</a:t>
            </a:r>
            <a:r>
              <a:rPr lang="en-CA" i="1" dirty="0"/>
              <a:t>Rattus </a:t>
            </a:r>
            <a:r>
              <a:rPr lang="en-CA" i="1" dirty="0" err="1"/>
              <a:t>rattus</a:t>
            </a:r>
            <a:r>
              <a:rPr lang="en-CA" dirty="0"/>
              <a:t>)</a:t>
            </a:r>
          </a:p>
          <a:p>
            <a:endParaRPr lang="en-CA" dirty="0"/>
          </a:p>
          <a:p>
            <a:endParaRPr lang="en-CA" dirty="0"/>
          </a:p>
          <a:p>
            <a:endParaRPr lang="en-CA" dirty="0"/>
          </a:p>
          <a:p>
            <a:r>
              <a:rPr lang="en-CA" dirty="0"/>
              <a:t>Les rongeurs pourraient constituer une autre voie de transmission de l'IAHP</a:t>
            </a:r>
          </a:p>
        </p:txBody>
      </p:sp>
      <p:pic>
        <p:nvPicPr>
          <p:cNvPr id="6" name="Picture 5" descr="A blue mouse on a black background&#10;&#10;Description automatically generated">
            <a:extLst>
              <a:ext uri="{FF2B5EF4-FFF2-40B4-BE49-F238E27FC236}">
                <a16:creationId xmlns:a16="http://schemas.microsoft.com/office/drawing/2014/main" id="{0E7A653B-5BDE-8359-FDC3-34DB344CC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0740" y="1920240"/>
            <a:ext cx="514349" cy="514349"/>
          </a:xfrm>
          <a:prstGeom prst="rect">
            <a:avLst/>
          </a:prstGeom>
        </p:spPr>
      </p:pic>
      <p:pic>
        <p:nvPicPr>
          <p:cNvPr id="8" name="Picture 7" descr="A blue silhouette of a mouse&#10;&#10;Description automatically generated">
            <a:extLst>
              <a:ext uri="{FF2B5EF4-FFF2-40B4-BE49-F238E27FC236}">
                <a16:creationId xmlns:a16="http://schemas.microsoft.com/office/drawing/2014/main" id="{CDC054DB-15CE-12C9-A00A-3C5156B87F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7000" y="2532381"/>
            <a:ext cx="896620" cy="896620"/>
          </a:xfrm>
          <a:prstGeom prst="rect">
            <a:avLst/>
          </a:prstGeom>
        </p:spPr>
      </p:pic>
      <p:pic>
        <p:nvPicPr>
          <p:cNvPr id="10" name="Picture 9" descr="A blue mouse silhouette on a black background&#10;&#10;Description automatically generated">
            <a:extLst>
              <a:ext uri="{FF2B5EF4-FFF2-40B4-BE49-F238E27FC236}">
                <a16:creationId xmlns:a16="http://schemas.microsoft.com/office/drawing/2014/main" id="{ACE3EB59-7ADE-CA87-1510-AF68EADEBA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80750" y="2034540"/>
            <a:ext cx="811530" cy="811530"/>
          </a:xfrm>
          <a:prstGeom prst="rect">
            <a:avLst/>
          </a:prstGeom>
        </p:spPr>
      </p:pic>
      <p:pic>
        <p:nvPicPr>
          <p:cNvPr id="12" name="Picture 11" descr="A blue and black map pointers&#10;&#10;Description automatically generated">
            <a:extLst>
              <a:ext uri="{FF2B5EF4-FFF2-40B4-BE49-F238E27FC236}">
                <a16:creationId xmlns:a16="http://schemas.microsoft.com/office/drawing/2014/main" id="{0A5F5875-7A9C-F949-093D-F67F11194F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0770" y="4926330"/>
            <a:ext cx="651510" cy="651510"/>
          </a:xfrm>
          <a:prstGeom prst="rect">
            <a:avLst/>
          </a:prstGeom>
        </p:spPr>
      </p:pic>
    </p:spTree>
    <p:extLst>
      <p:ext uri="{BB962C8B-B14F-4D97-AF65-F5344CB8AC3E}">
        <p14:creationId xmlns:p14="http://schemas.microsoft.com/office/powerpoint/2010/main" val="3037928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C917-E973-44B2-7E88-E66B31C95614}"/>
              </a:ext>
            </a:extLst>
          </p:cNvPr>
          <p:cNvSpPr>
            <a:spLocks noGrp="1"/>
          </p:cNvSpPr>
          <p:nvPr>
            <p:ph type="title"/>
          </p:nvPr>
        </p:nvSpPr>
        <p:spPr/>
        <p:txBody>
          <a:bodyPr/>
          <a:lstStyle/>
          <a:p>
            <a:r>
              <a:rPr lang="en-US" sz="2800" dirty="0">
                <a:hlinkClick r:id="rId3"/>
              </a:rPr>
              <a:t>Susceptibilités et excrétion virale de la faune sauvage </a:t>
            </a:r>
            <a:r>
              <a:rPr lang="en-US" sz="2800" dirty="0" err="1">
                <a:hlinkClick r:id="rId3"/>
              </a:rPr>
              <a:t>péridomestique </a:t>
            </a:r>
            <a:r>
              <a:rPr lang="en-US" sz="2800" dirty="0">
                <a:hlinkClick r:id="rId3"/>
              </a:rPr>
              <a:t>infectée par le virus de l'influenza aviaire hautement pathogène du clade 2.3.4.4b (H5N1) - ScienceDirect</a:t>
            </a:r>
            <a:br>
              <a:rPr lang="en-CA" sz="2800" dirty="0"/>
            </a:br>
            <a:endParaRPr lang="en-CA" sz="2800" dirty="0"/>
          </a:p>
        </p:txBody>
      </p:sp>
      <p:sp>
        <p:nvSpPr>
          <p:cNvPr id="3" name="Content Placeholder 2">
            <a:extLst>
              <a:ext uri="{FF2B5EF4-FFF2-40B4-BE49-F238E27FC236}">
                <a16:creationId xmlns:a16="http://schemas.microsoft.com/office/drawing/2014/main" id="{746B9E13-851A-C4B9-C056-7B54AEAED1A6}"/>
              </a:ext>
            </a:extLst>
          </p:cNvPr>
          <p:cNvSpPr>
            <a:spLocks noGrp="1"/>
          </p:cNvSpPr>
          <p:nvPr>
            <p:ph sz="half" idx="1"/>
          </p:nvPr>
        </p:nvSpPr>
        <p:spPr>
          <a:xfrm>
            <a:off x="127322" y="1565910"/>
            <a:ext cx="6044880" cy="4611053"/>
          </a:xfrm>
        </p:spPr>
        <p:txBody>
          <a:bodyPr/>
          <a:lstStyle/>
          <a:p>
            <a:pPr algn="l"/>
            <a:r>
              <a:rPr lang="en-US" dirty="0"/>
              <a:t>Évaluation de </a:t>
            </a:r>
            <a:r>
              <a:rPr lang="en-US" b="0" i="0" u="none" strike="noStrike" baseline="0" dirty="0"/>
              <a:t>six espèces sauvages péridomestiques pour reproduire le clade 2.3.4.4b de l'IAHP H5N1 (isolat de 2022).</a:t>
            </a:r>
          </a:p>
          <a:p>
            <a:pPr algn="l"/>
            <a:r>
              <a:rPr lang="en-US" b="0" i="0" u="none" strike="noStrike" baseline="0" dirty="0"/>
              <a:t>Toutes les espèces testées ont répliqué et excrété le virus, au moins dans une certaine mesure.</a:t>
            </a:r>
          </a:p>
          <a:p>
            <a:pPr algn="l"/>
            <a:r>
              <a:rPr lang="en-US" dirty="0"/>
              <a:t>L'éventail des espèces susceptibles d'être infectées par le virus H5N1 s'est considérablement élargi et les mesures de biosécurité pourraient devoir être modifiées.</a:t>
            </a:r>
            <a:endParaRPr lang="en-US" b="0" i="0" u="none" strike="noStrike" baseline="0" dirty="0"/>
          </a:p>
        </p:txBody>
      </p:sp>
      <p:sp>
        <p:nvSpPr>
          <p:cNvPr id="4" name="Content Placeholder 3">
            <a:extLst>
              <a:ext uri="{FF2B5EF4-FFF2-40B4-BE49-F238E27FC236}">
                <a16:creationId xmlns:a16="http://schemas.microsoft.com/office/drawing/2014/main" id="{CC695E46-A8BE-016B-E540-E61CA9D51738}"/>
              </a:ext>
            </a:extLst>
          </p:cNvPr>
          <p:cNvSpPr>
            <a:spLocks noGrp="1"/>
          </p:cNvSpPr>
          <p:nvPr>
            <p:ph sz="half" idx="2"/>
          </p:nvPr>
        </p:nvSpPr>
        <p:spPr>
          <a:xfrm>
            <a:off x="6172202" y="1758156"/>
            <a:ext cx="5726430" cy="4351338"/>
          </a:xfrm>
        </p:spPr>
        <p:txBody>
          <a:bodyPr/>
          <a:lstStyle/>
          <a:p>
            <a:r>
              <a:rPr lang="en-CA" dirty="0"/>
              <a:t>Moineau domestique (</a:t>
            </a:r>
            <a:r>
              <a:rPr lang="en-CA" i="1" dirty="0"/>
              <a:t>Passer </a:t>
            </a:r>
            <a:r>
              <a:rPr lang="en-CA" i="1" dirty="0" err="1"/>
              <a:t>domesticus</a:t>
            </a:r>
            <a:r>
              <a:rPr lang="en-CA" dirty="0"/>
              <a:t>)</a:t>
            </a:r>
          </a:p>
          <a:p>
            <a:r>
              <a:rPr lang="en-CA" dirty="0"/>
              <a:t>Étourneau sansonnet (</a:t>
            </a:r>
            <a:r>
              <a:rPr lang="en-CA" sz="2800" b="0" i="1" u="none" strike="noStrike" baseline="0" dirty="0">
                <a:latin typeface="CharisSIL-Italic"/>
              </a:rPr>
              <a:t>Sturnus vulgaris)</a:t>
            </a:r>
            <a:endParaRPr lang="en-CA" dirty="0"/>
          </a:p>
          <a:p>
            <a:r>
              <a:rPr lang="en-CA" dirty="0"/>
              <a:t>Pigeons sauvages </a:t>
            </a:r>
            <a:r>
              <a:rPr lang="en-CA" sz="2800" b="0" i="0" u="none" strike="noStrike" baseline="0" dirty="0">
                <a:latin typeface="CharisSIL"/>
              </a:rPr>
              <a:t>(</a:t>
            </a:r>
            <a:r>
              <a:rPr lang="en-CA" sz="2800" b="0" i="1" u="none" strike="noStrike" baseline="0" dirty="0">
                <a:latin typeface="CharisSIL-Italic"/>
              </a:rPr>
              <a:t>Columba </a:t>
            </a:r>
            <a:r>
              <a:rPr lang="en-CA" sz="2800" b="0" i="1" u="none" strike="noStrike" baseline="0" dirty="0" err="1">
                <a:latin typeface="CharisSIL-Italic"/>
              </a:rPr>
              <a:t>livia</a:t>
            </a:r>
            <a:r>
              <a:rPr lang="en-CA" sz="2800" b="0" i="0" u="none" strike="noStrike" baseline="0" dirty="0">
                <a:latin typeface="CharisSIL"/>
              </a:rPr>
              <a:t>)</a:t>
            </a:r>
          </a:p>
          <a:p>
            <a:r>
              <a:rPr lang="en-CA" dirty="0"/>
              <a:t>Lapin à queue blanche </a:t>
            </a:r>
            <a:r>
              <a:rPr lang="en-CA" sz="2800" b="0" i="0" u="none" strike="noStrike" baseline="0" dirty="0">
                <a:latin typeface="CharisSIL"/>
              </a:rPr>
              <a:t>(</a:t>
            </a:r>
            <a:r>
              <a:rPr lang="en-CA" sz="2800" b="0" i="1" u="none" strike="noStrike" baseline="0" dirty="0">
                <a:latin typeface="CharisSIL-Italic"/>
              </a:rPr>
              <a:t>Didelphis virginiana</a:t>
            </a:r>
            <a:r>
              <a:rPr lang="en-CA" sz="2800" b="0" i="0" u="none" strike="noStrike" baseline="0" dirty="0">
                <a:latin typeface="CharisSIL"/>
              </a:rPr>
              <a:t>)</a:t>
            </a:r>
            <a:endParaRPr lang="en-CA" dirty="0"/>
          </a:p>
          <a:p>
            <a:endParaRPr lang="en-CA" dirty="0"/>
          </a:p>
          <a:p>
            <a:r>
              <a:rPr lang="en-CA" b="1" dirty="0"/>
              <a:t>Moufette rayée </a:t>
            </a:r>
            <a:r>
              <a:rPr lang="en-CA" sz="2800" b="1" i="0" u="none" strike="noStrike" baseline="0" dirty="0">
                <a:latin typeface="CharisSIL"/>
              </a:rPr>
              <a:t>(</a:t>
            </a:r>
            <a:r>
              <a:rPr lang="en-CA" sz="2800" b="1" i="1" u="none" strike="noStrike" baseline="0" dirty="0">
                <a:latin typeface="CharisSIL-Italic"/>
              </a:rPr>
              <a:t>Mephitis mephitis</a:t>
            </a:r>
            <a:r>
              <a:rPr lang="en-CA" sz="2800" b="1" i="0" u="none" strike="noStrike" baseline="0" dirty="0">
                <a:latin typeface="CharisSIL"/>
              </a:rPr>
              <a:t>)</a:t>
            </a:r>
            <a:endParaRPr lang="en-CA" b="1" dirty="0"/>
          </a:p>
          <a:p>
            <a:r>
              <a:rPr lang="en-CA" b="1" dirty="0"/>
              <a:t>Opossums de Virginie (</a:t>
            </a:r>
            <a:r>
              <a:rPr lang="en-US" sz="2800" b="1" i="1" u="none" strike="noStrike" baseline="0" dirty="0">
                <a:latin typeface="CharisSIL-Italic"/>
              </a:rPr>
              <a:t>Sylvilagus </a:t>
            </a:r>
            <a:r>
              <a:rPr lang="en-US" sz="2800" b="1" i="0" u="none" strike="noStrike" baseline="0" dirty="0">
                <a:latin typeface="CharisSIL"/>
              </a:rPr>
              <a:t>sp.)</a:t>
            </a:r>
            <a:endParaRPr lang="en-CA" b="1" dirty="0"/>
          </a:p>
          <a:p>
            <a:endParaRPr lang="en-CA" dirty="0"/>
          </a:p>
        </p:txBody>
      </p:sp>
    </p:spTree>
    <p:extLst>
      <p:ext uri="{BB962C8B-B14F-4D97-AF65-F5344CB8AC3E}">
        <p14:creationId xmlns:p14="http://schemas.microsoft.com/office/powerpoint/2010/main" val="319315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52BF-F51F-0BC6-C9B6-3F146106C4DB}"/>
              </a:ext>
            </a:extLst>
          </p:cNvPr>
          <p:cNvSpPr>
            <a:spLocks noGrp="1"/>
          </p:cNvSpPr>
          <p:nvPr>
            <p:ph type="title"/>
          </p:nvPr>
        </p:nvSpPr>
        <p:spPr>
          <a:xfrm>
            <a:off x="838200" y="18255"/>
            <a:ext cx="10515600" cy="1325563"/>
          </a:xfrm>
        </p:spPr>
        <p:txBody>
          <a:bodyPr/>
          <a:lstStyle/>
          <a:p>
            <a:r>
              <a:rPr lang="en-CA" sz="3600" dirty="0"/>
              <a:t>Métapneumovirus aviaire</a:t>
            </a:r>
          </a:p>
        </p:txBody>
      </p:sp>
      <p:sp>
        <p:nvSpPr>
          <p:cNvPr id="3" name="Content Placeholder 2">
            <a:extLst>
              <a:ext uri="{FF2B5EF4-FFF2-40B4-BE49-F238E27FC236}">
                <a16:creationId xmlns:a16="http://schemas.microsoft.com/office/drawing/2014/main" id="{1EE1E412-0C6D-CD2B-357E-47E72CEE7C2A}"/>
              </a:ext>
            </a:extLst>
          </p:cNvPr>
          <p:cNvSpPr>
            <a:spLocks noGrp="1"/>
          </p:cNvSpPr>
          <p:nvPr>
            <p:ph sz="half" idx="1"/>
          </p:nvPr>
        </p:nvSpPr>
        <p:spPr>
          <a:xfrm>
            <a:off x="632460" y="1505585"/>
            <a:ext cx="5181600" cy="4351338"/>
          </a:xfrm>
        </p:spPr>
        <p:txBody>
          <a:bodyPr/>
          <a:lstStyle/>
          <a:p>
            <a:pPr marL="0" indent="0">
              <a:buNone/>
            </a:pPr>
            <a:r>
              <a:rPr lang="en-US" sz="2400" dirty="0">
                <a:hlinkClick r:id="rId3"/>
              </a:rPr>
              <a:t>Le métapneumovirus aviaire défie l'industrie américaine de la dinde | WATTPoultry.</a:t>
            </a:r>
            <a:r>
              <a:rPr lang="en-US" sz="2400" b="0" i="0" u="none" strike="noStrike" baseline="0" dirty="0">
                <a:solidFill>
                  <a:srgbClr val="000000"/>
                </a:solidFill>
              </a:rPr>
              <a:t>com</a:t>
            </a:r>
            <a:endParaRPr lang="en-CA" sz="2400" b="0" i="0" u="none" strike="noStrike" baseline="0" dirty="0"/>
          </a:p>
          <a:p>
            <a:r>
              <a:rPr lang="en-US" sz="2400" b="0" i="0" u="none" strike="noStrike" baseline="0" dirty="0">
                <a:solidFill>
                  <a:srgbClr val="000000"/>
                </a:solidFill>
                <a:latin typeface="Calibri" panose="020F0502020204030204" pitchFamily="34" charset="0"/>
              </a:rPr>
              <a:t>On estime que l'AMPV est présent dans 60 à 80 % des troupeaux de dindes aux États-Unis. </a:t>
            </a:r>
          </a:p>
          <a:p>
            <a:r>
              <a:rPr lang="en-US" sz="2400" b="0" i="0" u="none" strike="noStrike" baseline="0" dirty="0">
                <a:solidFill>
                  <a:srgbClr val="000000"/>
                </a:solidFill>
                <a:latin typeface="Calibri" panose="020F0502020204030204" pitchFamily="34" charset="0"/>
              </a:rPr>
              <a:t>&gt;1 500 détections depuis février 2024</a:t>
            </a:r>
          </a:p>
          <a:p>
            <a:r>
              <a:rPr lang="en-US" sz="2400" b="0" i="0" u="none" strike="noStrike" baseline="0" dirty="0">
                <a:solidFill>
                  <a:srgbClr val="000000"/>
                </a:solidFill>
                <a:latin typeface="Calibri" panose="020F0502020204030204" pitchFamily="34" charset="0"/>
              </a:rPr>
              <a:t>observée dans tous les États producteurs de volaille aux États-Unis et qui est probablement la cause des faibles stocks américains d'œufs de dinde dans les incubateurs. </a:t>
            </a:r>
          </a:p>
        </p:txBody>
      </p:sp>
      <p:sp>
        <p:nvSpPr>
          <p:cNvPr id="4" name="Content Placeholder 3">
            <a:extLst>
              <a:ext uri="{FF2B5EF4-FFF2-40B4-BE49-F238E27FC236}">
                <a16:creationId xmlns:a16="http://schemas.microsoft.com/office/drawing/2014/main" id="{EBD6C598-1667-3A49-8199-64A62FBDBBB1}"/>
              </a:ext>
            </a:extLst>
          </p:cNvPr>
          <p:cNvSpPr>
            <a:spLocks noGrp="1"/>
          </p:cNvSpPr>
          <p:nvPr>
            <p:ph sz="half" idx="2"/>
          </p:nvPr>
        </p:nvSpPr>
        <p:spPr>
          <a:xfrm>
            <a:off x="6172200" y="1345565"/>
            <a:ext cx="5181600" cy="4671378"/>
          </a:xfrm>
        </p:spPr>
        <p:txBody>
          <a:bodyPr/>
          <a:lstStyle/>
          <a:p>
            <a:pPr marL="0" indent="0">
              <a:buNone/>
            </a:pPr>
            <a:r>
              <a:rPr lang="en-US" sz="2800" dirty="0">
                <a:hlinkClick r:id="rId4"/>
              </a:rPr>
              <a:t>Frontiers | Introduction du sous-type A du métapneumovirus aviaire aux États-Unis : aperçu et implications moléculaires</a:t>
            </a:r>
            <a:endParaRPr lang="en-US" sz="4000" b="0" i="0" u="none" strike="noStrike" baseline="0" dirty="0">
              <a:solidFill>
                <a:srgbClr val="000000"/>
              </a:solidFill>
              <a:latin typeface="Calibri" panose="020F0502020204030204" pitchFamily="34" charset="0"/>
            </a:endParaRPr>
          </a:p>
          <a:p>
            <a:r>
              <a:rPr lang="en-CA" dirty="0"/>
              <a:t>L'AMPV-A aux États-Unis est le plus étroitement lié aux souches mexicaines.</a:t>
            </a:r>
          </a:p>
          <a:p>
            <a:r>
              <a:rPr lang="en-CA" dirty="0"/>
              <a:t>Propagation transfrontalière, sans que l'on sache si elle se fait par l'intermédiaire d'oiseaux sauvages ou domestiques.</a:t>
            </a:r>
          </a:p>
          <a:p>
            <a:pPr marL="0" indent="0">
              <a:buNone/>
            </a:pPr>
            <a:endParaRPr lang="en-CA" b="1" dirty="0"/>
          </a:p>
          <a:p>
            <a:pPr marL="0" indent="0">
              <a:buNone/>
            </a:pPr>
            <a:endParaRPr lang="en-CA" dirty="0"/>
          </a:p>
        </p:txBody>
      </p:sp>
    </p:spTree>
    <p:extLst>
      <p:ext uri="{BB962C8B-B14F-4D97-AF65-F5344CB8AC3E}">
        <p14:creationId xmlns:p14="http://schemas.microsoft.com/office/powerpoint/2010/main" val="2290292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B53E-FE01-AD5A-8D1E-6F216180C137}"/>
              </a:ext>
            </a:extLst>
          </p:cNvPr>
          <p:cNvSpPr>
            <a:spLocks noGrp="1"/>
          </p:cNvSpPr>
          <p:nvPr>
            <p:ph type="title"/>
          </p:nvPr>
        </p:nvSpPr>
        <p:spPr>
          <a:xfrm>
            <a:off x="838200" y="365126"/>
            <a:ext cx="10515600" cy="844940"/>
          </a:xfrm>
        </p:spPr>
        <p:txBody>
          <a:bodyPr/>
          <a:lstStyle/>
          <a:p>
            <a:r>
              <a:rPr lang="en-CA" dirty="0"/>
              <a:t>Le métapneumovirus aviaire au Canada</a:t>
            </a:r>
          </a:p>
        </p:txBody>
      </p:sp>
      <p:sp>
        <p:nvSpPr>
          <p:cNvPr id="3" name="Content Placeholder 2">
            <a:extLst>
              <a:ext uri="{FF2B5EF4-FFF2-40B4-BE49-F238E27FC236}">
                <a16:creationId xmlns:a16="http://schemas.microsoft.com/office/drawing/2014/main" id="{256BE0B0-55D5-AB09-BDB1-83196B0C57F8}"/>
              </a:ext>
            </a:extLst>
          </p:cNvPr>
          <p:cNvSpPr>
            <a:spLocks noGrp="1"/>
          </p:cNvSpPr>
          <p:nvPr>
            <p:ph sz="half" idx="1"/>
          </p:nvPr>
        </p:nvSpPr>
        <p:spPr/>
        <p:txBody>
          <a:bodyPr/>
          <a:lstStyle/>
          <a:p>
            <a:pPr marL="0" indent="0">
              <a:buNone/>
            </a:pPr>
            <a:r>
              <a:rPr lang="en-CA" b="1" dirty="0"/>
              <a:t>Au Canada</a:t>
            </a:r>
          </a:p>
          <a:p>
            <a:r>
              <a:rPr lang="en-CA" dirty="0"/>
              <a:t>Les cas sont désormais inclus dans les rapports semestriels adressés à la WOAH.</a:t>
            </a:r>
          </a:p>
          <a:p>
            <a:r>
              <a:rPr lang="en-CA" dirty="0"/>
              <a:t>Le rapport de novembre de la FBCC fait état de 6 nouveaux cas d'AMPV en Ontario</a:t>
            </a:r>
          </a:p>
          <a:p>
            <a:endParaRPr lang="en-CA" dirty="0"/>
          </a:p>
          <a:p>
            <a:r>
              <a:rPr lang="en-CA" b="1" dirty="0"/>
              <a:t>Quelqu'un peut-il nous donner des informations sur ce que l'on voit ?</a:t>
            </a:r>
          </a:p>
        </p:txBody>
      </p:sp>
      <p:pic>
        <p:nvPicPr>
          <p:cNvPr id="6" name="Content Placeholder 5">
            <a:extLst>
              <a:ext uri="{FF2B5EF4-FFF2-40B4-BE49-F238E27FC236}">
                <a16:creationId xmlns:a16="http://schemas.microsoft.com/office/drawing/2014/main" id="{A819E6F6-6FB2-A6CA-6894-A5C9CBEB0A08}"/>
              </a:ext>
            </a:extLst>
          </p:cNvPr>
          <p:cNvPicPr>
            <a:picLocks noGrp="1" noChangeAspect="1"/>
          </p:cNvPicPr>
          <p:nvPr>
            <p:ph sz="half" idx="2"/>
          </p:nvPr>
        </p:nvPicPr>
        <p:blipFill>
          <a:blip r:embed="rId2"/>
          <a:stretch>
            <a:fillRect/>
          </a:stretch>
        </p:blipFill>
        <p:spPr>
          <a:xfrm>
            <a:off x="7273290" y="1210065"/>
            <a:ext cx="4080510" cy="5582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170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80103" y="317923"/>
            <a:ext cx="10024957" cy="576072"/>
          </a:xfrm>
          <a:noFill/>
        </p:spPr>
        <p:txBody>
          <a:bodyPr>
            <a:normAutofit fontScale="90000"/>
          </a:bodyPr>
          <a:lstStyle/>
          <a:p>
            <a:r>
              <a:rPr lang="en-CA" sz="4000" b="1" dirty="0">
                <a:solidFill>
                  <a:srgbClr val="05486C"/>
                </a:solidFill>
                <a:latin typeface="Arial" panose="020B0604020202020204" pitchFamily="34" charset="0"/>
                <a:cs typeface="Arial" panose="020B0604020202020204" pitchFamily="34" charset="0"/>
              </a:rPr>
              <a:t>L'IAHP chez les oiseaux domestiques au Canada</a:t>
            </a:r>
            <a:endParaRPr lang="en-CA" sz="4000" b="1" dirty="0">
              <a:solidFill>
                <a:schemeClr val="accent2"/>
              </a:solidFill>
            </a:endParaRPr>
          </a:p>
        </p:txBody>
      </p:sp>
      <p:sp>
        <p:nvSpPr>
          <p:cNvPr id="5" name="Rectangle 4"/>
          <p:cNvSpPr/>
          <p:nvPr/>
        </p:nvSpPr>
        <p:spPr>
          <a:xfrm>
            <a:off x="580103" y="6409009"/>
            <a:ext cx="1971950" cy="369332"/>
          </a:xfrm>
          <a:prstGeom prst="rect">
            <a:avLst/>
          </a:prstGeom>
        </p:spPr>
        <p:txBody>
          <a:bodyPr wrap="none">
            <a:spAutoFit/>
          </a:bodyPr>
          <a:lstStyle/>
          <a:p>
            <a:r>
              <a:rPr lang="en-US" dirty="0">
                <a:hlinkClick r:id="rId3"/>
              </a:rPr>
              <a:t>Microsoft Power BI</a:t>
            </a:r>
            <a:endParaRPr lang="en-CA" dirty="0"/>
          </a:p>
        </p:txBody>
      </p:sp>
      <p:pic>
        <p:nvPicPr>
          <p:cNvPr id="3" name="Picture 2">
            <a:extLst>
              <a:ext uri="{FF2B5EF4-FFF2-40B4-BE49-F238E27FC236}">
                <a16:creationId xmlns:a16="http://schemas.microsoft.com/office/drawing/2014/main" id="{9AEBC64D-B346-6BF2-9550-48C4A6D58C39}"/>
              </a:ext>
            </a:extLst>
          </p:cNvPr>
          <p:cNvPicPr>
            <a:picLocks noChangeAspect="1"/>
          </p:cNvPicPr>
          <p:nvPr/>
        </p:nvPicPr>
        <p:blipFill>
          <a:blip r:embed="rId4"/>
          <a:stretch>
            <a:fillRect/>
          </a:stretch>
        </p:blipFill>
        <p:spPr>
          <a:xfrm>
            <a:off x="3223412" y="1021995"/>
            <a:ext cx="8782542" cy="4479503"/>
          </a:xfrm>
          <a:prstGeom prst="rect">
            <a:avLst/>
          </a:prstGeom>
        </p:spPr>
      </p:pic>
      <p:sp>
        <p:nvSpPr>
          <p:cNvPr id="7" name="TextBox 6">
            <a:extLst>
              <a:ext uri="{FF2B5EF4-FFF2-40B4-BE49-F238E27FC236}">
                <a16:creationId xmlns:a16="http://schemas.microsoft.com/office/drawing/2014/main" id="{8EE31712-EB10-211F-4F4E-E13947CEB709}"/>
              </a:ext>
            </a:extLst>
          </p:cNvPr>
          <p:cNvSpPr txBox="1"/>
          <p:nvPr/>
        </p:nvSpPr>
        <p:spPr>
          <a:xfrm>
            <a:off x="9502217" y="6409009"/>
            <a:ext cx="2109680" cy="369332"/>
          </a:xfrm>
          <a:prstGeom prst="rect">
            <a:avLst/>
          </a:prstGeom>
          <a:noFill/>
        </p:spPr>
        <p:txBody>
          <a:bodyPr wrap="none" rtlCol="0">
            <a:spAutoFit/>
          </a:bodyPr>
          <a:lstStyle/>
          <a:p>
            <a:r>
              <a:rPr lang="en-CA" dirty="0"/>
              <a:t>Dernière mise à jour le 20 novembre</a:t>
            </a:r>
          </a:p>
        </p:txBody>
      </p:sp>
      <p:sp>
        <p:nvSpPr>
          <p:cNvPr id="8" name="TextBox 7">
            <a:extLst>
              <a:ext uri="{FF2B5EF4-FFF2-40B4-BE49-F238E27FC236}">
                <a16:creationId xmlns:a16="http://schemas.microsoft.com/office/drawing/2014/main" id="{01656D52-CD71-E2B7-F9F6-CF67578DD911}"/>
              </a:ext>
            </a:extLst>
          </p:cNvPr>
          <p:cNvSpPr txBox="1"/>
          <p:nvPr/>
        </p:nvSpPr>
        <p:spPr>
          <a:xfrm>
            <a:off x="81985" y="1888176"/>
            <a:ext cx="3063834" cy="3108543"/>
          </a:xfrm>
          <a:prstGeom prst="rect">
            <a:avLst/>
          </a:prstGeom>
          <a:noFill/>
        </p:spPr>
        <p:txBody>
          <a:bodyPr wrap="square" rtlCol="0">
            <a:spAutoFit/>
          </a:bodyPr>
          <a:lstStyle/>
          <a:p>
            <a:r>
              <a:rPr lang="en-CA" sz="2800" dirty="0"/>
              <a:t>Après une pause sans cas au printemps et en été, nous sommes frappés de plein fouet par de nouveaux cas cet automne.</a:t>
            </a:r>
          </a:p>
          <a:p>
            <a:endParaRPr lang="en-CA" sz="2800" dirty="0"/>
          </a:p>
          <a:p>
            <a:endParaRPr lang="en-CA" sz="2800" dirty="0"/>
          </a:p>
        </p:txBody>
      </p:sp>
    </p:spTree>
    <p:extLst>
      <p:ext uri="{BB962C8B-B14F-4D97-AF65-F5344CB8AC3E}">
        <p14:creationId xmlns:p14="http://schemas.microsoft.com/office/powerpoint/2010/main" val="15582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5"/>
            <a:ext cx="10515600" cy="710565"/>
          </a:xfrm>
        </p:spPr>
        <p:txBody>
          <a:bodyPr/>
          <a:lstStyle/>
          <a:p>
            <a:r>
              <a:rPr lang="en-CA" sz="3600" dirty="0"/>
              <a:t>Résultats scientifiques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599109" y="720090"/>
            <a:ext cx="10515600" cy="4381500"/>
          </a:xfrm>
        </p:spPr>
        <p:txBody>
          <a:bodyPr/>
          <a:lstStyle/>
          <a:p>
            <a:pPr marL="0" indent="0">
              <a:buNone/>
            </a:pPr>
            <a:r>
              <a:rPr lang="en-US" sz="2000" dirty="0">
                <a:hlinkClick r:id="rId3"/>
              </a:rPr>
              <a:t>Circulation du virus de l'influenza aviaire et immunité dans une population de canards sauvages en milieu urbain avant et pendant une épidémie de H5N1 hautement pathogène</a:t>
            </a:r>
            <a:endParaRPr lang="en-US" sz="2000" dirty="0"/>
          </a:p>
          <a:p>
            <a:pPr marL="0" indent="0">
              <a:buNone/>
            </a:pPr>
            <a:r>
              <a:rPr lang="en-US" sz="2000" dirty="0">
                <a:hlinkClick r:id="rId4"/>
              </a:rPr>
              <a:t>Anticorps du virus de l'influenza A chez les canards et introduction du virus de l'influenza A(H5N1) hautement pathogène, Tennessee, États-Unis - Volume 30, Numéro 12-Décembre 2024 - Revue des maladies infectieuses émergentes - CDC</a:t>
            </a:r>
            <a:endParaRPr lang="en-US" sz="2000" dirty="0"/>
          </a:p>
          <a:p>
            <a:pPr marL="0" indent="0">
              <a:buNone/>
            </a:pPr>
            <a:r>
              <a:rPr lang="en-CA" sz="2000" dirty="0">
                <a:hlinkClick r:id="rId5"/>
              </a:rPr>
              <a:t>https://www.mdpi.com/1999-4915/16/11/1661</a:t>
            </a:r>
            <a:endParaRPr lang="en-CA" sz="2000" dirty="0"/>
          </a:p>
          <a:p>
            <a:pPr marL="0" indent="0">
              <a:buNone/>
            </a:pPr>
            <a:r>
              <a:rPr lang="en-CA" sz="2000" dirty="0">
                <a:hlinkClick r:id="rId6"/>
              </a:rPr>
              <a:t>https://www.tandfonline.com/doi/full/10.1080/22221751.2024.2432364 </a:t>
            </a:r>
          </a:p>
          <a:p>
            <a:pPr marL="0" indent="0">
              <a:buNone/>
            </a:pPr>
            <a:r>
              <a:rPr lang="en-US" sz="2000" dirty="0">
                <a:hlinkClick r:id="rId7"/>
              </a:rPr>
              <a:t>Article complet : Nouveau virus réassorti H2N2 de l'influenza aviaire faiblement pathogène sur les marchés d'oiseaux vivants dans le nord-est des États-Unis, 2019-2023</a:t>
            </a:r>
            <a:endParaRPr lang="en-US" sz="2000" dirty="0"/>
          </a:p>
          <a:p>
            <a:pPr marL="0" indent="0">
              <a:buNone/>
            </a:pPr>
            <a:r>
              <a:rPr lang="en-US" sz="2000" dirty="0">
                <a:hlinkClick r:id="rId8"/>
              </a:rPr>
              <a:t>Les rapaces aviaires sont des espèces indicatrices et des victimes du virus de l'influenza aviaire hautement pathogène HPAIV H5N1 (clade 2.3.4.4b) en Allemagne - PubMed</a:t>
            </a:r>
            <a:endParaRPr lang="en-US" sz="2000" dirty="0"/>
          </a:p>
          <a:p>
            <a:pPr marL="0" indent="0">
              <a:buNone/>
            </a:pPr>
            <a:r>
              <a:rPr lang="en-US" sz="2000" dirty="0">
                <a:hlinkClick r:id="rId9"/>
              </a:rPr>
              <a:t>Potentiel génétique et pathogène des virus hautement pathogènes de la grippe aviaire H5N8 provenant des marchés d'oiseaux vivants en Égypte dans des modèles aviaires et mammifères | PLOS ONE</a:t>
            </a:r>
            <a:endParaRPr lang="en-US" sz="2000" dirty="0"/>
          </a:p>
          <a:p>
            <a:pPr marL="0" indent="0">
              <a:buNone/>
            </a:pPr>
            <a:r>
              <a:rPr lang="en-US" sz="2000" dirty="0">
                <a:hlinkClick r:id="rId10"/>
              </a:rPr>
              <a:t>Détection par séquençage du virus de la grippe aviaire A(H5N1) dans les eaux usées de dix villes | New England Journal of </a:t>
            </a:r>
            <a:r>
              <a:rPr lang="en-US" sz="2000" dirty="0"/>
              <a:t>Medicine </a:t>
            </a:r>
          </a:p>
          <a:p>
            <a:pPr marL="0" indent="0">
              <a:buNone/>
            </a:pPr>
            <a:r>
              <a:rPr lang="en-US" sz="2000" dirty="0">
                <a:hlinkClick r:id="rId11"/>
              </a:rPr>
              <a:t>Détection et propagation du virus de l'influenza aviaire hautement pathogène H5N1 dans la région de l'Antarctique | Nature Communications</a:t>
            </a:r>
            <a:endParaRPr lang="en-US" sz="2000" dirty="0"/>
          </a:p>
        </p:txBody>
      </p:sp>
    </p:spTree>
    <p:extLst>
      <p:ext uri="{BB962C8B-B14F-4D97-AF65-F5344CB8AC3E}">
        <p14:creationId xmlns:p14="http://schemas.microsoft.com/office/powerpoint/2010/main" val="2222149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213167" y="-221646"/>
            <a:ext cx="10515600" cy="1325563"/>
          </a:xfrm>
        </p:spPr>
        <p:txBody>
          <a:bodyPr/>
          <a:lstStyle/>
          <a:p>
            <a:r>
              <a:rPr lang="en-CA" sz="3600" dirty="0"/>
              <a:t>Résultats scientifiques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496094" y="756676"/>
            <a:ext cx="10515600" cy="4381500"/>
          </a:xfrm>
        </p:spPr>
        <p:txBody>
          <a:bodyPr/>
          <a:lstStyle/>
          <a:p>
            <a:pPr marL="0" indent="0">
              <a:buNone/>
            </a:pPr>
            <a:r>
              <a:rPr lang="en-US" sz="2000" dirty="0">
                <a:hlinkClick r:id="rId3"/>
              </a:rPr>
              <a:t>Incursion retardée inattendue de l'influenza aviaire hautement pathogène H5N1 (clade 2.3.4.4b) dans la région antarctique - </a:t>
            </a:r>
            <a:r>
              <a:rPr lang="en-US" sz="2000" dirty="0" err="1">
                <a:hlinkClick r:id="rId3"/>
              </a:rPr>
              <a:t>Lisovski </a:t>
            </a:r>
            <a:r>
              <a:rPr lang="en-US" sz="2000" dirty="0">
                <a:hlinkClick r:id="rId3"/>
              </a:rPr>
              <a:t>- 2024 - Influenza and Other Respiratory Viruses - Wiley Online Library</a:t>
            </a:r>
            <a:endParaRPr lang="en-US" sz="2000" dirty="0"/>
          </a:p>
          <a:p>
            <a:pPr marL="0" indent="0">
              <a:buNone/>
            </a:pPr>
            <a:r>
              <a:rPr lang="en-US" sz="2000" dirty="0">
                <a:hlinkClick r:id="rId4"/>
              </a:rPr>
              <a:t>Eurosurveillance | Politique de gestion de l'influenza aviaire hautement pathogène chez les volailles domestiques : de la réaction à la prévention</a:t>
            </a:r>
            <a:endParaRPr lang="en-US" sz="2000" dirty="0"/>
          </a:p>
          <a:p>
            <a:pPr marL="0" indent="0">
              <a:buNone/>
            </a:pPr>
            <a:r>
              <a:rPr lang="en-US" sz="2000" dirty="0">
                <a:hlinkClick r:id="rId5"/>
              </a:rPr>
              <a:t>Aperçu de l'influenza aviaire juin-septembre 2024</a:t>
            </a:r>
            <a:endParaRPr lang="en-US" sz="2000" dirty="0"/>
          </a:p>
          <a:p>
            <a:pPr marL="0" indent="0">
              <a:buNone/>
            </a:pPr>
            <a:r>
              <a:rPr lang="en-US" sz="2000" dirty="0">
                <a:hlinkClick r:id="rId6"/>
              </a:rPr>
              <a:t>Détection et surveillance d’un </a:t>
            </a:r>
            <a:r>
              <a:rPr lang="en-US" sz="2000" dirty="0" err="1">
                <a:hlinkClick r:id="rId6"/>
              </a:rPr>
              <a:t>cas</a:t>
            </a:r>
            <a:r>
              <a:rPr lang="en-US" sz="2000" dirty="0">
                <a:hlinkClick r:id="rId6"/>
              </a:rPr>
              <a:t> d'influenza A hautement pathogène 2.3.4.4b chez des vaches laitières aux États-Unis</a:t>
            </a:r>
            <a:endParaRPr lang="en-US" sz="2000" dirty="0"/>
          </a:p>
          <a:p>
            <a:pPr marL="0" indent="0">
              <a:buNone/>
            </a:pPr>
            <a:r>
              <a:rPr lang="en-US" sz="2000" dirty="0">
                <a:hlinkClick r:id="rId7"/>
              </a:rPr>
              <a:t>La panzootie mondiale de grippe H5N1 chez les mammifères | Nature</a:t>
            </a:r>
            <a:endParaRPr lang="en-US" sz="2000" dirty="0"/>
          </a:p>
          <a:p>
            <a:pPr marL="0" indent="0">
              <a:buNone/>
            </a:pPr>
            <a:r>
              <a:rPr lang="en-US" sz="2000" dirty="0">
                <a:hlinkClick r:id="rId8"/>
              </a:rPr>
              <a:t>Infection expérimentale des clades 2.2.1.2 (H5N1) et 2.3.4.4b (H5N8) du virus de l'influenza aviaire hautement pathogène chez les poulets de chair commerciaux - </a:t>
            </a:r>
            <a:r>
              <a:rPr lang="en-US" sz="2000" dirty="0"/>
              <a:t>ScienceDirect </a:t>
            </a:r>
          </a:p>
          <a:p>
            <a:pPr marL="0" indent="0">
              <a:buNone/>
            </a:pPr>
            <a:r>
              <a:rPr lang="en-US" sz="2000" dirty="0">
                <a:hlinkClick r:id="rId9"/>
              </a:rPr>
              <a:t>Évolution et paysage mutationnel de la souche A(H5N1) de l'influenza aviaire hautement pathogène dans l'épidémie actuelle aux États-Unis et dans le paysage mondial - </a:t>
            </a:r>
            <a:r>
              <a:rPr lang="en-US" sz="2000" dirty="0"/>
              <a:t>ScienceDirect </a:t>
            </a:r>
          </a:p>
          <a:p>
            <a:pPr marL="0" indent="0">
              <a:buNone/>
            </a:pPr>
            <a:r>
              <a:rPr lang="en-US" sz="2000" dirty="0">
                <a:hlinkClick r:id="rId10"/>
              </a:rPr>
              <a:t>Article complet : La caractérisation génomique des virus H5 hautement pathogènes de l'influenza aviaire en Alaska au cours de l'année 2022 fournit des preuves des tendances spécifiques au génotype de la dissémination spatio-temporelle et inter-espèces.</a:t>
            </a:r>
            <a:endParaRPr lang="en-US" sz="2000" dirty="0"/>
          </a:p>
          <a:p>
            <a:pPr marL="0" indent="0">
              <a:buNone/>
            </a:pPr>
            <a:r>
              <a:rPr lang="en-US" sz="2000" dirty="0">
                <a:hlinkClick r:id="rId11"/>
              </a:rPr>
              <a:t>Une nouvelle variante du virus de l'encéphalomyélite aviaire associée à des signes neurologiques chez les dindonneaux</a:t>
            </a:r>
            <a:endParaRPr lang="en-CA" sz="2000" dirty="0"/>
          </a:p>
        </p:txBody>
      </p:sp>
    </p:spTree>
    <p:extLst>
      <p:ext uri="{BB962C8B-B14F-4D97-AF65-F5344CB8AC3E}">
        <p14:creationId xmlns:p14="http://schemas.microsoft.com/office/powerpoint/2010/main" val="372493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961F2-677C-C319-831B-0DD9E572FF09}"/>
              </a:ext>
            </a:extLst>
          </p:cNvPr>
          <p:cNvSpPr>
            <a:spLocks noGrp="1"/>
          </p:cNvSpPr>
          <p:nvPr>
            <p:ph type="title"/>
          </p:nvPr>
        </p:nvSpPr>
        <p:spPr>
          <a:xfrm>
            <a:off x="458190" y="365125"/>
            <a:ext cx="10515600" cy="1325563"/>
          </a:xfrm>
        </p:spPr>
        <p:txBody>
          <a:bodyPr/>
          <a:lstStyle/>
          <a:p>
            <a:r>
              <a:rPr lang="en-US" b="1" dirty="0">
                <a:latin typeface="+mn-lt"/>
                <a:hlinkClick r:id="rId3"/>
              </a:rPr>
              <a:t>État de la réponse à l'influenza aviaire par province - inspection.canada.ca</a:t>
            </a:r>
            <a:endParaRPr lang="en-CA" b="1" dirty="0">
              <a:latin typeface="+mn-lt"/>
            </a:endParaRPr>
          </a:p>
        </p:txBody>
      </p:sp>
      <p:sp>
        <p:nvSpPr>
          <p:cNvPr id="6" name="TextBox 5">
            <a:extLst>
              <a:ext uri="{FF2B5EF4-FFF2-40B4-BE49-F238E27FC236}">
                <a16:creationId xmlns:a16="http://schemas.microsoft.com/office/drawing/2014/main" id="{70FE0826-0A68-7112-A31F-6002B17CA3A5}"/>
              </a:ext>
            </a:extLst>
          </p:cNvPr>
          <p:cNvSpPr txBox="1"/>
          <p:nvPr/>
        </p:nvSpPr>
        <p:spPr>
          <a:xfrm>
            <a:off x="458189" y="2661920"/>
            <a:ext cx="2914275" cy="3170099"/>
          </a:xfrm>
          <a:prstGeom prst="rect">
            <a:avLst/>
          </a:prstGeom>
          <a:noFill/>
        </p:spPr>
        <p:txBody>
          <a:bodyPr wrap="square" rtlCol="0">
            <a:spAutoFit/>
          </a:bodyPr>
          <a:lstStyle/>
          <a:p>
            <a:r>
              <a:rPr lang="en-CA" sz="2000" dirty="0"/>
              <a:t>La Colombie-Britannique est particulièrement touchée cet automne par l'influenza aviaire hautement pathogène.</a:t>
            </a:r>
          </a:p>
          <a:p>
            <a:endParaRPr lang="en-CA" sz="2000" dirty="0"/>
          </a:p>
          <a:p>
            <a:r>
              <a:rPr lang="en-CA" sz="2000" dirty="0"/>
              <a:t>5 provinces ont des locaux infectés depuis le 21 octobre</a:t>
            </a:r>
            <a:r>
              <a:rPr lang="en-CA" sz="2000" baseline="30000" dirty="0"/>
              <a:t>st</a:t>
            </a:r>
            <a:endParaRPr lang="en-CA" sz="2000" dirty="0"/>
          </a:p>
          <a:p>
            <a:endParaRPr lang="en-CA" sz="2000" dirty="0"/>
          </a:p>
          <a:p>
            <a:r>
              <a:rPr lang="en-CA" sz="2000" dirty="0"/>
              <a:t>L'IAFP H5N2 détectée dans 4 fermes du Québec</a:t>
            </a:r>
          </a:p>
        </p:txBody>
      </p:sp>
      <p:pic>
        <p:nvPicPr>
          <p:cNvPr id="4" name="Picture 3">
            <a:extLst>
              <a:ext uri="{FF2B5EF4-FFF2-40B4-BE49-F238E27FC236}">
                <a16:creationId xmlns:a16="http://schemas.microsoft.com/office/drawing/2014/main" id="{044D34B9-5A1F-A966-FA41-38588E631B29}"/>
              </a:ext>
            </a:extLst>
          </p:cNvPr>
          <p:cNvPicPr>
            <a:picLocks noChangeAspect="1"/>
          </p:cNvPicPr>
          <p:nvPr/>
        </p:nvPicPr>
        <p:blipFill>
          <a:blip r:embed="rId4"/>
          <a:stretch>
            <a:fillRect/>
          </a:stretch>
        </p:blipFill>
        <p:spPr>
          <a:xfrm>
            <a:off x="3503155" y="1816502"/>
            <a:ext cx="8230656" cy="43752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9291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F018-593C-BE1B-6F41-CBC64469842A}"/>
              </a:ext>
            </a:extLst>
          </p:cNvPr>
          <p:cNvSpPr>
            <a:spLocks noGrp="1"/>
          </p:cNvSpPr>
          <p:nvPr>
            <p:ph type="title"/>
          </p:nvPr>
        </p:nvSpPr>
        <p:spPr/>
        <p:txBody>
          <a:bodyPr/>
          <a:lstStyle/>
          <a:p>
            <a:r>
              <a:rPr lang="en-CA" b="1" dirty="0">
                <a:latin typeface="+mn-lt"/>
              </a:rPr>
              <a:t>Variante dominante du virus H5N1 dans l'ouest du Canada jusqu'à présent cet automne</a:t>
            </a:r>
          </a:p>
        </p:txBody>
      </p:sp>
      <p:sp>
        <p:nvSpPr>
          <p:cNvPr id="3" name="Content Placeholder 2">
            <a:extLst>
              <a:ext uri="{FF2B5EF4-FFF2-40B4-BE49-F238E27FC236}">
                <a16:creationId xmlns:a16="http://schemas.microsoft.com/office/drawing/2014/main" id="{619BFCA3-1A3C-CDB7-F938-1C6B69026479}"/>
              </a:ext>
            </a:extLst>
          </p:cNvPr>
          <p:cNvSpPr>
            <a:spLocks noGrp="1"/>
          </p:cNvSpPr>
          <p:nvPr>
            <p:ph idx="1"/>
          </p:nvPr>
        </p:nvSpPr>
        <p:spPr>
          <a:xfrm>
            <a:off x="838200" y="1825625"/>
            <a:ext cx="11353800" cy="4351338"/>
          </a:xfrm>
        </p:spPr>
        <p:txBody>
          <a:bodyPr/>
          <a:lstStyle/>
          <a:p>
            <a:r>
              <a:rPr lang="en-CA" dirty="0"/>
              <a:t>H5N1 2.3.4.4b D1.1</a:t>
            </a:r>
          </a:p>
          <a:p>
            <a:r>
              <a:rPr lang="en-CA" dirty="0"/>
              <a:t>le virus eurasien (HA) qui est arrivé par la voie de migration du Pacifique</a:t>
            </a:r>
          </a:p>
          <a:p>
            <a:r>
              <a:rPr lang="en-CA" dirty="0"/>
              <a:t>Réassortis avec une LPAI nord-américaine</a:t>
            </a:r>
          </a:p>
          <a:p>
            <a:endParaRPr lang="en-CA" dirty="0"/>
          </a:p>
          <a:p>
            <a:endParaRPr lang="en-CA" dirty="0"/>
          </a:p>
          <a:p>
            <a:pPr marL="0" indent="0">
              <a:buNone/>
            </a:pPr>
            <a:r>
              <a:rPr lang="en-CA" dirty="0">
                <a:hlinkClick r:id="rId3"/>
              </a:rPr>
              <a:t>Tableau </a:t>
            </a:r>
            <a:r>
              <a:rPr lang="en-CA" dirty="0"/>
              <a:t>de</a:t>
            </a:r>
            <a:r>
              <a:rPr lang="en-CA" dirty="0">
                <a:hlinkClick r:id="rId3"/>
              </a:rPr>
              <a:t> bord de la CB </a:t>
            </a:r>
          </a:p>
          <a:p>
            <a:pPr marL="0" indent="0">
              <a:buNone/>
            </a:pPr>
            <a:r>
              <a:rPr lang="en-CA" sz="1200" dirty="0"/>
              <a:t>consulté le 4 décembre</a:t>
            </a:r>
          </a:p>
          <a:p>
            <a:endParaRPr lang="en-CA" dirty="0"/>
          </a:p>
        </p:txBody>
      </p:sp>
      <p:pic>
        <p:nvPicPr>
          <p:cNvPr id="5" name="Picture 4">
            <a:extLst>
              <a:ext uri="{FF2B5EF4-FFF2-40B4-BE49-F238E27FC236}">
                <a16:creationId xmlns:a16="http://schemas.microsoft.com/office/drawing/2014/main" id="{198D31EF-80ED-B0BF-DCE5-6BBF1EA7E4E5}"/>
              </a:ext>
            </a:extLst>
          </p:cNvPr>
          <p:cNvPicPr>
            <a:picLocks noChangeAspect="1"/>
          </p:cNvPicPr>
          <p:nvPr/>
        </p:nvPicPr>
        <p:blipFill>
          <a:blip r:embed="rId4"/>
          <a:stretch>
            <a:fillRect/>
          </a:stretch>
        </p:blipFill>
        <p:spPr>
          <a:xfrm>
            <a:off x="4721705" y="3429000"/>
            <a:ext cx="7210340" cy="3229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25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9F8CC-1088-CE29-7CBE-557F63D25F25}"/>
              </a:ext>
            </a:extLst>
          </p:cNvPr>
          <p:cNvSpPr>
            <a:spLocks noGrp="1"/>
          </p:cNvSpPr>
          <p:nvPr>
            <p:ph type="title"/>
          </p:nvPr>
        </p:nvSpPr>
        <p:spPr>
          <a:xfrm>
            <a:off x="238760" y="-34724"/>
            <a:ext cx="10515600" cy="1126333"/>
          </a:xfrm>
        </p:spPr>
        <p:txBody>
          <a:bodyPr/>
          <a:lstStyle/>
          <a:p>
            <a:r>
              <a:rPr lang="en-CA" sz="4000" b="1" dirty="0">
                <a:latin typeface="+mn-lt"/>
              </a:rPr>
              <a:t>Pourquoi l'automne est-il pire que le printemps ?</a:t>
            </a:r>
          </a:p>
        </p:txBody>
      </p:sp>
      <p:sp>
        <p:nvSpPr>
          <p:cNvPr id="3" name="Content Placeholder 2">
            <a:extLst>
              <a:ext uri="{FF2B5EF4-FFF2-40B4-BE49-F238E27FC236}">
                <a16:creationId xmlns:a16="http://schemas.microsoft.com/office/drawing/2014/main" id="{9A8942FC-89D3-C8FC-4A7E-D2797791E102}"/>
              </a:ext>
            </a:extLst>
          </p:cNvPr>
          <p:cNvSpPr>
            <a:spLocks noGrp="1"/>
          </p:cNvSpPr>
          <p:nvPr>
            <p:ph idx="1"/>
          </p:nvPr>
        </p:nvSpPr>
        <p:spPr>
          <a:xfrm>
            <a:off x="558799" y="858297"/>
            <a:ext cx="10515600" cy="4115038"/>
          </a:xfrm>
        </p:spPr>
        <p:txBody>
          <a:bodyPr/>
          <a:lstStyle/>
          <a:p>
            <a:r>
              <a:rPr lang="en-CA" dirty="0"/>
              <a:t>Les oiseaux de toutes les voies de migration ont des aires de répartition qui se chevauchent dans l'Arctique</a:t>
            </a:r>
          </a:p>
          <a:p>
            <a:r>
              <a:rPr lang="en-CA" dirty="0"/>
              <a:t>Le réassortiment viral se produit dans les zones de reproduction estivale.</a:t>
            </a:r>
          </a:p>
          <a:p>
            <a:r>
              <a:rPr lang="en-CA" dirty="0"/>
              <a:t>La migration d'automne comprend les jeunes de l'année</a:t>
            </a:r>
          </a:p>
          <a:p>
            <a:r>
              <a:rPr lang="en-CA" dirty="0"/>
              <a:t>Grand nombre d'oiseaux</a:t>
            </a:r>
          </a:p>
          <a:p>
            <a:r>
              <a:rPr lang="en-CA" dirty="0"/>
              <a:t>Statut immunitaire incertain</a:t>
            </a:r>
          </a:p>
          <a:p>
            <a:r>
              <a:rPr lang="en-CA" dirty="0"/>
              <a:t>Peut </a:t>
            </a:r>
            <a:r>
              <a:rPr lang="en-CA" dirty="0" err="1"/>
              <a:t>être</a:t>
            </a:r>
            <a:r>
              <a:rPr lang="en-CA" dirty="0"/>
              <a:t> </a:t>
            </a:r>
            <a:r>
              <a:rPr lang="en-CA" dirty="0" err="1"/>
              <a:t>stressé</a:t>
            </a:r>
            <a:endParaRPr lang="en-CA" dirty="0"/>
          </a:p>
          <a:p>
            <a:pPr marL="0" indent="0">
              <a:buNone/>
            </a:pPr>
            <a:r>
              <a:rPr lang="en-CA" b="1" dirty="0"/>
              <a:t>Qu'en pensez-vous ?</a:t>
            </a:r>
          </a:p>
        </p:txBody>
      </p:sp>
      <p:pic>
        <p:nvPicPr>
          <p:cNvPr id="5" name="Picture 4">
            <a:hlinkClick r:id="rId2"/>
            <a:extLst>
              <a:ext uri="{FF2B5EF4-FFF2-40B4-BE49-F238E27FC236}">
                <a16:creationId xmlns:a16="http://schemas.microsoft.com/office/drawing/2014/main" id="{D96795AC-DEFE-1B65-D2BA-815F6CEDB055}"/>
              </a:ext>
            </a:extLst>
          </p:cNvPr>
          <p:cNvPicPr>
            <a:picLocks noChangeAspect="1"/>
          </p:cNvPicPr>
          <p:nvPr/>
        </p:nvPicPr>
        <p:blipFill>
          <a:blip r:embed="rId3"/>
          <a:stretch>
            <a:fillRect/>
          </a:stretch>
        </p:blipFill>
        <p:spPr>
          <a:xfrm>
            <a:off x="5995686" y="3113289"/>
            <a:ext cx="5832138" cy="374471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3630F93-94DF-7D61-CBF5-851872D88EE9}"/>
              </a:ext>
            </a:extLst>
          </p:cNvPr>
          <p:cNvSpPr txBox="1"/>
          <p:nvPr/>
        </p:nvSpPr>
        <p:spPr>
          <a:xfrm>
            <a:off x="238760" y="5173092"/>
            <a:ext cx="4774983" cy="1815882"/>
          </a:xfrm>
          <a:prstGeom prst="rect">
            <a:avLst/>
          </a:prstGeom>
          <a:noFill/>
        </p:spPr>
        <p:txBody>
          <a:bodyPr wrap="square" rtlCol="0">
            <a:spAutoFit/>
          </a:bodyPr>
          <a:lstStyle/>
          <a:p>
            <a:pPr marL="285750" indent="-285750">
              <a:buFont typeface="Arial" panose="020B0604020202020204" pitchFamily="34" charset="0"/>
              <a:buChar char="•"/>
            </a:pPr>
            <a:r>
              <a:rPr lang="en-CA" sz="2800" dirty="0">
                <a:latin typeface="+mn-lt"/>
                <a:cs typeface="Arial" panose="020B0604020202020204" pitchFamily="34" charset="0"/>
              </a:rPr>
              <a:t>Augmentation du nombre de cas à l'automne, observée précédemment en Amérique du Nord et en Europe</a:t>
            </a:r>
          </a:p>
        </p:txBody>
      </p:sp>
    </p:spTree>
    <p:extLst>
      <p:ext uri="{BB962C8B-B14F-4D97-AF65-F5344CB8AC3E}">
        <p14:creationId xmlns:p14="http://schemas.microsoft.com/office/powerpoint/2010/main" val="212094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126"/>
            <a:ext cx="10515600" cy="336624"/>
          </a:xfrm>
        </p:spPr>
        <p:txBody>
          <a:bodyPr/>
          <a:lstStyle/>
          <a:p>
            <a:pPr algn="ctr">
              <a:defRPr/>
            </a:pPr>
            <a:r>
              <a:rPr lang="en-CA" dirty="0"/>
              <a:t>Faune sauvage IAHP</a:t>
            </a:r>
            <a:endParaRPr lang="en-US" dirty="0"/>
          </a:p>
        </p:txBody>
      </p:sp>
      <p:sp>
        <p:nvSpPr>
          <p:cNvPr id="8" name="Content Placeholder 7"/>
          <p:cNvSpPr>
            <a:spLocks noGrp="1"/>
          </p:cNvSpPr>
          <p:nvPr>
            <p:ph sz="half" idx="2"/>
          </p:nvPr>
        </p:nvSpPr>
        <p:spPr>
          <a:xfrm>
            <a:off x="6766560" y="1253331"/>
            <a:ext cx="5425440" cy="4383412"/>
          </a:xfrm>
        </p:spPr>
        <p:txBody>
          <a:bodyPr/>
          <a:lstStyle/>
          <a:p>
            <a:pPr marL="0" indent="0">
              <a:buNone/>
            </a:pPr>
            <a:r>
              <a:rPr lang="en-CA" sz="2400" dirty="0"/>
              <a:t>Tableau de bord filtré du 1er septembre au 5 décembre</a:t>
            </a:r>
          </a:p>
          <a:p>
            <a:r>
              <a:rPr lang="en-CA" sz="2400" dirty="0"/>
              <a:t>65 nouveaux cas</a:t>
            </a:r>
          </a:p>
          <a:p>
            <a:r>
              <a:rPr lang="en-CA" sz="2400" dirty="0"/>
              <a:t>17 confirmés </a:t>
            </a:r>
          </a:p>
          <a:p>
            <a:r>
              <a:rPr lang="en-CA" sz="2400" dirty="0"/>
              <a:t>39 suspects ou en cours d'examen</a:t>
            </a:r>
          </a:p>
          <a:p>
            <a:endParaRPr lang="en-CA" sz="2400" dirty="0"/>
          </a:p>
          <a:p>
            <a:pPr marL="0" indent="0">
              <a:buNone/>
            </a:pPr>
            <a:r>
              <a:rPr lang="en-CA" sz="2400" b="1" u="sng" dirty="0"/>
              <a:t>H5N5 (entièrement eurasienne)</a:t>
            </a:r>
          </a:p>
          <a:p>
            <a:r>
              <a:rPr lang="en-CA" sz="2400" dirty="0"/>
              <a:t>Nunavut 1 N. Fulmar</a:t>
            </a:r>
          </a:p>
          <a:p>
            <a:r>
              <a:rPr lang="en-CA" sz="2400" dirty="0"/>
              <a:t>NL 2 goélands argentés, 1 goéland brun</a:t>
            </a:r>
          </a:p>
          <a:p>
            <a:r>
              <a:rPr lang="en-CA" sz="2400" dirty="0"/>
              <a:t>NS 1 goéland argenté, 2 goélands à tête noire</a:t>
            </a:r>
          </a:p>
          <a:p>
            <a:r>
              <a:rPr lang="en-CA" sz="2400" dirty="0"/>
              <a:t>ON 1 Vautour fauve</a:t>
            </a:r>
            <a:endParaRPr lang="en-CA" sz="2000" dirty="0"/>
          </a:p>
        </p:txBody>
      </p:sp>
      <p:sp>
        <p:nvSpPr>
          <p:cNvPr id="2" name="TextBox 1"/>
          <p:cNvSpPr txBox="1"/>
          <p:nvPr/>
        </p:nvSpPr>
        <p:spPr>
          <a:xfrm>
            <a:off x="780983" y="6072924"/>
            <a:ext cx="3364214" cy="400110"/>
          </a:xfrm>
          <a:prstGeom prst="rect">
            <a:avLst/>
          </a:prstGeom>
          <a:noFill/>
        </p:spPr>
        <p:txBody>
          <a:bodyPr wrap="square" rtlCol="0">
            <a:spAutoFit/>
          </a:bodyPr>
          <a:lstStyle/>
          <a:p>
            <a:r>
              <a:rPr lang="en-CA" sz="2000" dirty="0">
                <a:hlinkClick r:id="rId3"/>
              </a:rPr>
              <a:t>Tableau de bord des oiseaux sauvages </a:t>
            </a:r>
            <a:endParaRPr lang="en-US" sz="2000" dirty="0"/>
          </a:p>
        </p:txBody>
      </p:sp>
      <p:sp>
        <p:nvSpPr>
          <p:cNvPr id="7" name="TextBox 6"/>
          <p:cNvSpPr txBox="1"/>
          <p:nvPr/>
        </p:nvSpPr>
        <p:spPr>
          <a:xfrm>
            <a:off x="0" y="6452198"/>
            <a:ext cx="780983" cy="369332"/>
          </a:xfrm>
          <a:prstGeom prst="rect">
            <a:avLst/>
          </a:prstGeom>
          <a:noFill/>
        </p:spPr>
        <p:txBody>
          <a:bodyPr wrap="none" rtlCol="0">
            <a:spAutoFit/>
          </a:bodyPr>
          <a:lstStyle/>
          <a:p>
            <a:r>
              <a:rPr lang="en-CA" b="1" dirty="0">
                <a:hlinkClick r:id="rId4"/>
              </a:rPr>
              <a:t>CWHC</a:t>
            </a:r>
            <a:endParaRPr lang="en-US" b="1" dirty="0"/>
          </a:p>
        </p:txBody>
      </p:sp>
      <p:pic>
        <p:nvPicPr>
          <p:cNvPr id="5" name="Content Placeholder 4">
            <a:extLst>
              <a:ext uri="{FF2B5EF4-FFF2-40B4-BE49-F238E27FC236}">
                <a16:creationId xmlns:a16="http://schemas.microsoft.com/office/drawing/2014/main" id="{923D30A5-9F24-ED63-6C2D-9FDE094F7E33}"/>
              </a:ext>
            </a:extLst>
          </p:cNvPr>
          <p:cNvPicPr>
            <a:picLocks noGrp="1" noChangeAspect="1"/>
          </p:cNvPicPr>
          <p:nvPr>
            <p:ph sz="half" idx="1"/>
          </p:nvPr>
        </p:nvPicPr>
        <p:blipFill>
          <a:blip r:embed="rId5"/>
          <a:stretch>
            <a:fillRect/>
          </a:stretch>
        </p:blipFill>
        <p:spPr>
          <a:xfrm>
            <a:off x="346709" y="1023463"/>
            <a:ext cx="6083233" cy="4857833"/>
          </a:xfrm>
        </p:spPr>
      </p:pic>
      <p:sp>
        <p:nvSpPr>
          <p:cNvPr id="9" name="Flowchart: Connector 8">
            <a:extLst>
              <a:ext uri="{FF2B5EF4-FFF2-40B4-BE49-F238E27FC236}">
                <a16:creationId xmlns:a16="http://schemas.microsoft.com/office/drawing/2014/main" id="{47E29E22-46C7-3808-25C5-C22D6135353F}"/>
              </a:ext>
            </a:extLst>
          </p:cNvPr>
          <p:cNvSpPr/>
          <p:nvPr/>
        </p:nvSpPr>
        <p:spPr>
          <a:xfrm>
            <a:off x="4222191" y="5909818"/>
            <a:ext cx="251460" cy="198196"/>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lowchart: Connector 9">
            <a:extLst>
              <a:ext uri="{FF2B5EF4-FFF2-40B4-BE49-F238E27FC236}">
                <a16:creationId xmlns:a16="http://schemas.microsoft.com/office/drawing/2014/main" id="{014B0DE6-EF5B-31EA-8E74-9F8311C30E64}"/>
              </a:ext>
            </a:extLst>
          </p:cNvPr>
          <p:cNvSpPr/>
          <p:nvPr/>
        </p:nvSpPr>
        <p:spPr>
          <a:xfrm>
            <a:off x="4222191" y="6203009"/>
            <a:ext cx="251460" cy="198196"/>
          </a:xfrm>
          <a:prstGeom prst="flowChartConnector">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lowchart: Connector 11">
            <a:extLst>
              <a:ext uri="{FF2B5EF4-FFF2-40B4-BE49-F238E27FC236}">
                <a16:creationId xmlns:a16="http://schemas.microsoft.com/office/drawing/2014/main" id="{D59C7E97-185E-E4AE-AC40-34C4C514EB68}"/>
              </a:ext>
            </a:extLst>
          </p:cNvPr>
          <p:cNvSpPr/>
          <p:nvPr/>
        </p:nvSpPr>
        <p:spPr>
          <a:xfrm>
            <a:off x="4222191" y="6565564"/>
            <a:ext cx="251460" cy="198196"/>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C1460862-E791-3CEE-591F-B5E8B41B2DEF}"/>
              </a:ext>
            </a:extLst>
          </p:cNvPr>
          <p:cNvSpPr txBox="1"/>
          <p:nvPr/>
        </p:nvSpPr>
        <p:spPr>
          <a:xfrm>
            <a:off x="4550645" y="5861728"/>
            <a:ext cx="1879297" cy="961802"/>
          </a:xfrm>
          <a:prstGeom prst="rect">
            <a:avLst/>
          </a:prstGeom>
          <a:noFill/>
        </p:spPr>
        <p:txBody>
          <a:bodyPr wrap="none" rtlCol="0">
            <a:spAutoFit/>
          </a:bodyPr>
          <a:lstStyle/>
          <a:p>
            <a:r>
              <a:rPr lang="en-CA" dirty="0"/>
              <a:t>En attente</a:t>
            </a:r>
          </a:p>
          <a:p>
            <a:pPr>
              <a:spcBef>
                <a:spcPts val="0"/>
              </a:spcBef>
              <a:spcAft>
                <a:spcPts val="300"/>
              </a:spcAft>
            </a:pPr>
            <a:r>
              <a:rPr lang="en-CA" dirty="0"/>
              <a:t>Suspect (H5)</a:t>
            </a:r>
          </a:p>
          <a:p>
            <a:r>
              <a:rPr lang="en-CA" dirty="0"/>
              <a:t>Confirmé (H5Nx)</a:t>
            </a:r>
          </a:p>
        </p:txBody>
      </p:sp>
    </p:spTree>
    <p:extLst>
      <p:ext uri="{BB962C8B-B14F-4D97-AF65-F5344CB8AC3E}">
        <p14:creationId xmlns:p14="http://schemas.microsoft.com/office/powerpoint/2010/main" val="161103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905"/>
            <a:ext cx="10960100" cy="1325563"/>
          </a:xfrm>
        </p:spPr>
        <p:txBody>
          <a:bodyPr/>
          <a:lstStyle/>
          <a:p>
            <a:r>
              <a:rPr lang="en-CA" dirty="0"/>
              <a:t>États-Unis - Détections de l'IAHP chez les oiseaux domestiques</a:t>
            </a:r>
            <a:br>
              <a:rPr lang="en-CA" dirty="0"/>
            </a:br>
            <a:r>
              <a:rPr lang="en-CA" dirty="0"/>
              <a:t>30 derniers jours</a:t>
            </a:r>
          </a:p>
        </p:txBody>
      </p:sp>
      <p:sp>
        <p:nvSpPr>
          <p:cNvPr id="3" name="Content Placeholder 2"/>
          <p:cNvSpPr>
            <a:spLocks noGrp="1"/>
          </p:cNvSpPr>
          <p:nvPr>
            <p:ph sz="half" idx="1"/>
          </p:nvPr>
        </p:nvSpPr>
        <p:spPr>
          <a:xfrm>
            <a:off x="838201" y="2045969"/>
            <a:ext cx="4225290" cy="3486151"/>
          </a:xfrm>
        </p:spPr>
        <p:txBody>
          <a:bodyPr>
            <a:normAutofit/>
          </a:bodyPr>
          <a:lstStyle/>
          <a:p>
            <a:r>
              <a:rPr lang="fr-CA" dirty="0"/>
              <a:t>40 Commercial</a:t>
            </a:r>
          </a:p>
          <a:p>
            <a:r>
              <a:rPr lang="fr-CA" dirty="0"/>
              <a:t>26 </a:t>
            </a:r>
            <a:r>
              <a:rPr lang="fr-CA" dirty="0" err="1"/>
              <a:t>Troupeaux de basse-cour</a:t>
            </a:r>
            <a:endParaRPr lang="fr-CA" dirty="0"/>
          </a:p>
          <a:p>
            <a:r>
              <a:rPr lang="fr-CA" dirty="0"/>
              <a:t>&gt;7 millions d'</a:t>
            </a:r>
            <a:r>
              <a:rPr lang="fr-CA" dirty="0" err="1"/>
              <a:t>oiseaux</a:t>
            </a:r>
            <a:endParaRPr lang="fr-CA" dirty="0"/>
          </a:p>
        </p:txBody>
      </p:sp>
      <p:sp>
        <p:nvSpPr>
          <p:cNvPr id="7" name="Rectangle 6"/>
          <p:cNvSpPr/>
          <p:nvPr/>
        </p:nvSpPr>
        <p:spPr>
          <a:xfrm>
            <a:off x="393700" y="4172887"/>
            <a:ext cx="4841241" cy="1200329"/>
          </a:xfrm>
          <a:prstGeom prst="rect">
            <a:avLst/>
          </a:prstGeom>
        </p:spPr>
        <p:txBody>
          <a:bodyPr wrap="square">
            <a:spAutoFit/>
          </a:bodyPr>
          <a:lstStyle/>
          <a:p>
            <a:r>
              <a:rPr lang="en-US" dirty="0">
                <a:hlinkClick r:id="rId3"/>
              </a:rPr>
              <a:t>Confirmations de cas d'influenza aviaire hautement pathogène dans des élevages commerciaux et de basse-cour | Animal and Plant Health Inspection Service (usda.gov)</a:t>
            </a:r>
            <a:endParaRPr lang="en-CA" dirty="0"/>
          </a:p>
        </p:txBody>
      </p:sp>
      <p:sp>
        <p:nvSpPr>
          <p:cNvPr id="10" name="TextBox 9">
            <a:extLst>
              <a:ext uri="{FF2B5EF4-FFF2-40B4-BE49-F238E27FC236}">
                <a16:creationId xmlns:a16="http://schemas.microsoft.com/office/drawing/2014/main" id="{0468EF0A-7A8A-41AD-0E02-F213D91067CD}"/>
              </a:ext>
            </a:extLst>
          </p:cNvPr>
          <p:cNvSpPr txBox="1"/>
          <p:nvPr/>
        </p:nvSpPr>
        <p:spPr>
          <a:xfrm>
            <a:off x="290065" y="5581956"/>
            <a:ext cx="5379215" cy="923330"/>
          </a:xfrm>
          <a:prstGeom prst="rect">
            <a:avLst/>
          </a:prstGeom>
          <a:noFill/>
        </p:spPr>
        <p:txBody>
          <a:bodyPr wrap="square">
            <a:spAutoFit/>
          </a:bodyPr>
          <a:lstStyle/>
          <a:p>
            <a:r>
              <a:rPr lang="en-US" dirty="0">
                <a:hlinkClick r:id="rId4"/>
              </a:rPr>
              <a:t>L'USDA confirme la présence de l'influenza aviaire hautement pathogène dans un troupeau de basse-cour non avicole à Hawaï | Animal and Plant Health Inspection Service</a:t>
            </a:r>
            <a:endParaRPr lang="en-CA" dirty="0"/>
          </a:p>
        </p:txBody>
      </p:sp>
      <p:pic>
        <p:nvPicPr>
          <p:cNvPr id="6" name="Content Placeholder 5">
            <a:extLst>
              <a:ext uri="{FF2B5EF4-FFF2-40B4-BE49-F238E27FC236}">
                <a16:creationId xmlns:a16="http://schemas.microsoft.com/office/drawing/2014/main" id="{4EC8CF1B-4117-CE53-47B3-9F8E6A0CB6D7}"/>
              </a:ext>
            </a:extLst>
          </p:cNvPr>
          <p:cNvPicPr>
            <a:picLocks noGrp="1" noChangeAspect="1"/>
          </p:cNvPicPr>
          <p:nvPr>
            <p:ph sz="half" idx="2"/>
          </p:nvPr>
        </p:nvPicPr>
        <p:blipFill>
          <a:blip r:embed="rId5"/>
          <a:stretch>
            <a:fillRect/>
          </a:stretch>
        </p:blipFill>
        <p:spPr>
          <a:xfrm>
            <a:off x="5820108" y="1544568"/>
            <a:ext cx="6081827" cy="44590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920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01839"/>
            <a:ext cx="11087100" cy="1325563"/>
          </a:xfrm>
        </p:spPr>
        <p:txBody>
          <a:bodyPr/>
          <a:lstStyle/>
          <a:p>
            <a:r>
              <a:rPr lang="en-CA" sz="3600" dirty="0"/>
              <a:t>Détections d'IAHP chez les oiseaux sauvages aux États-Unis, du 26 octobre au 26 novembre 2024</a:t>
            </a:r>
          </a:p>
        </p:txBody>
      </p:sp>
      <p:sp>
        <p:nvSpPr>
          <p:cNvPr id="7" name="TextBox 6"/>
          <p:cNvSpPr txBox="1"/>
          <p:nvPr/>
        </p:nvSpPr>
        <p:spPr>
          <a:xfrm>
            <a:off x="6926580" y="1783208"/>
            <a:ext cx="4327662" cy="3785652"/>
          </a:xfrm>
          <a:prstGeom prst="rect">
            <a:avLst/>
          </a:prstGeom>
          <a:noFill/>
        </p:spPr>
        <p:txBody>
          <a:bodyPr wrap="square" rtlCol="0">
            <a:spAutoFit/>
          </a:bodyPr>
          <a:lstStyle/>
          <a:p>
            <a:r>
              <a:rPr lang="en-CA" sz="2400" dirty="0"/>
              <a:t>33 détections d'IAHP chez les oiseaux sauvages au cours des 30 derniers jours</a:t>
            </a:r>
          </a:p>
          <a:p>
            <a:endParaRPr lang="en-CA" sz="2400" dirty="0"/>
          </a:p>
          <a:p>
            <a:r>
              <a:rPr lang="en-CA" sz="2400" dirty="0"/>
              <a:t>Les détections de B3.13 associé n'ont été associées qu'à des oiseaux péridomestiques depuis que le bétail a été détecté.</a:t>
            </a:r>
          </a:p>
          <a:p>
            <a:endParaRPr lang="en-CA" sz="2400" dirty="0"/>
          </a:p>
          <a:p>
            <a:r>
              <a:rPr lang="en-CA" sz="2400" dirty="0"/>
              <a:t>Aucun oiseau migrateur n'a été trouvé avec le génotype 3.13 (pour l'instant)</a:t>
            </a:r>
          </a:p>
        </p:txBody>
      </p:sp>
      <p:sp>
        <p:nvSpPr>
          <p:cNvPr id="9" name="Rectangle 8"/>
          <p:cNvSpPr/>
          <p:nvPr/>
        </p:nvSpPr>
        <p:spPr>
          <a:xfrm>
            <a:off x="6713323" y="6286829"/>
            <a:ext cx="3945375" cy="369332"/>
          </a:xfrm>
          <a:prstGeom prst="rect">
            <a:avLst/>
          </a:prstGeom>
        </p:spPr>
        <p:txBody>
          <a:bodyPr wrap="none">
            <a:spAutoFit/>
          </a:bodyPr>
          <a:lstStyle/>
          <a:p>
            <a:r>
              <a:rPr lang="en-US" dirty="0">
                <a:hlinkClick r:id="rId3"/>
              </a:rPr>
              <a:t>Détection de l'IAHP chez les oiseaux sauvages (usda.gov)</a:t>
            </a:r>
            <a:endParaRPr lang="en-CA" dirty="0"/>
          </a:p>
        </p:txBody>
      </p:sp>
      <p:pic>
        <p:nvPicPr>
          <p:cNvPr id="5" name="Content Placeholder 4">
            <a:extLst>
              <a:ext uri="{FF2B5EF4-FFF2-40B4-BE49-F238E27FC236}">
                <a16:creationId xmlns:a16="http://schemas.microsoft.com/office/drawing/2014/main" id="{480C4AAC-3CE7-1DB1-5466-0FD31C51606A}"/>
              </a:ext>
            </a:extLst>
          </p:cNvPr>
          <p:cNvPicPr>
            <a:picLocks noGrp="1" noChangeAspect="1"/>
          </p:cNvPicPr>
          <p:nvPr>
            <p:ph sz="half" idx="1"/>
          </p:nvPr>
        </p:nvPicPr>
        <p:blipFill>
          <a:blip r:embed="rId4"/>
          <a:stretch>
            <a:fillRect/>
          </a:stretch>
        </p:blipFill>
        <p:spPr>
          <a:xfrm>
            <a:off x="552449" y="1781296"/>
            <a:ext cx="6010985" cy="46417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900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12738"/>
            <a:ext cx="10515600" cy="731603"/>
          </a:xfrm>
        </p:spPr>
        <p:txBody>
          <a:bodyPr/>
          <a:lstStyle/>
          <a:p>
            <a:r>
              <a:rPr lang="en-CA" sz="2800" dirty="0"/>
              <a:t>Migration des oiseaux sauvages</a:t>
            </a:r>
          </a:p>
        </p:txBody>
      </p:sp>
      <p:sp>
        <p:nvSpPr>
          <p:cNvPr id="8" name="AutoShape 2" descr="https://cac-powerpoint.officeapps.live.com/pods/GetClipboardImage.ashx?Id=b81cb0cd-b8bd-426c-8488-4e6551d60f7c&amp;DC=GCA1&amp;pkey=d5b88816-edda-4ca8-85de-9e812b691fcc&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4" descr="https://cac-powerpoint.officeapps.live.com/pods/GetClipboardImage.ashx?Id=5233e83e-bd93-40ec-bc3c-8a9b49972252&amp;DC=GCA1&amp;pkey=029faeeb-6d43-4bf9-be00-bdcc49b4bafa&amp;wdwaccluster=GCA1"/>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 name="Picture 2">
            <a:extLst>
              <a:ext uri="{FF2B5EF4-FFF2-40B4-BE49-F238E27FC236}">
                <a16:creationId xmlns:a16="http://schemas.microsoft.com/office/drawing/2014/main" id="{450A403C-BF5C-CB5A-D19A-36010B012B3A}"/>
              </a:ext>
            </a:extLst>
          </p:cNvPr>
          <p:cNvPicPr>
            <a:picLocks noChangeAspect="1"/>
          </p:cNvPicPr>
          <p:nvPr/>
        </p:nvPicPr>
        <p:blipFill>
          <a:blip r:embed="rId3"/>
          <a:stretch>
            <a:fillRect/>
          </a:stretch>
        </p:blipFill>
        <p:spPr>
          <a:xfrm>
            <a:off x="3375687" y="1136525"/>
            <a:ext cx="8609835" cy="4806271"/>
          </a:xfrm>
          <a:prstGeom prst="rect">
            <a:avLst/>
          </a:prstGeom>
        </p:spPr>
      </p:pic>
      <p:sp>
        <p:nvSpPr>
          <p:cNvPr id="4" name="TextBox 3">
            <a:extLst>
              <a:ext uri="{FF2B5EF4-FFF2-40B4-BE49-F238E27FC236}">
                <a16:creationId xmlns:a16="http://schemas.microsoft.com/office/drawing/2014/main" id="{3C94582C-33F6-9A77-7ACD-811485F2B1F5}"/>
              </a:ext>
            </a:extLst>
          </p:cNvPr>
          <p:cNvSpPr txBox="1"/>
          <p:nvPr/>
        </p:nvSpPr>
        <p:spPr>
          <a:xfrm>
            <a:off x="456839" y="2521059"/>
            <a:ext cx="2918848" cy="2246769"/>
          </a:xfrm>
          <a:prstGeom prst="rect">
            <a:avLst/>
          </a:prstGeom>
          <a:noFill/>
        </p:spPr>
        <p:txBody>
          <a:bodyPr wrap="square" rtlCol="0">
            <a:spAutoFit/>
          </a:bodyPr>
          <a:lstStyle/>
          <a:p>
            <a:r>
              <a:rPr lang="en-CA" sz="2800" dirty="0"/>
              <a:t>La migration des oiseaux sauvages s'est considérablement ralentie</a:t>
            </a:r>
          </a:p>
          <a:p>
            <a:endParaRPr lang="en-CA" sz="2800"/>
          </a:p>
          <a:p>
            <a:endParaRPr lang="en-CA" sz="2800" dirty="0"/>
          </a:p>
        </p:txBody>
      </p:sp>
    </p:spTree>
    <p:extLst>
      <p:ext uri="{BB962C8B-B14F-4D97-AF65-F5344CB8AC3E}">
        <p14:creationId xmlns:p14="http://schemas.microsoft.com/office/powerpoint/2010/main" val="202957979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23736</TotalTime>
  <Words>2281</Words>
  <Application>Microsoft Office PowerPoint</Application>
  <PresentationFormat>Widescreen</PresentationFormat>
  <Paragraphs>229</Paragraphs>
  <Slides>21</Slides>
  <Notes>17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CharisSIL</vt:lpstr>
      <vt:lpstr>CharisSIL-Italic</vt:lpstr>
      <vt:lpstr>system-ui</vt:lpstr>
      <vt:lpstr>Wingdings</vt:lpstr>
      <vt:lpstr>2_Office Theme</vt:lpstr>
      <vt:lpstr>Communauté des maladies émergentes et zoonotiques Identifier les risques émergents grâce à l'intelligence collective</vt:lpstr>
      <vt:lpstr>L'IAHP chez les oiseaux domestiques au Canada</vt:lpstr>
      <vt:lpstr>État de la réponse à l'influenza aviaire par province - inspection.canada.ca</vt:lpstr>
      <vt:lpstr>Variante dominante du virus H5N1 dans l'ouest du Canada jusqu'à présent cet automne</vt:lpstr>
      <vt:lpstr>Pourquoi l'automne est-il pire que le printemps ?</vt:lpstr>
      <vt:lpstr>Faune sauvage IAHP</vt:lpstr>
      <vt:lpstr>États-Unis - Détections de l'IAHP chez les oiseaux domestiques 30 derniers jours</vt:lpstr>
      <vt:lpstr>Détections d'IAHP chez les oiseaux sauvages aux États-Unis, du 26 octobre au 26 novembre 2024</vt:lpstr>
      <vt:lpstr>Migration des oiseaux sauvages</vt:lpstr>
      <vt:lpstr>Europe - Oiseaux d'élevage</vt:lpstr>
      <vt:lpstr>H5N5</vt:lpstr>
      <vt:lpstr>IAHP France</vt:lpstr>
      <vt:lpstr>Cas d'IAHP en cours chez les oiseaux domestiques et sauvages</vt:lpstr>
      <vt:lpstr>Des cas humains continuent d'être signalés</vt:lpstr>
      <vt:lpstr>Protocole de surveillance humaine renforcée de l'influenza aviaire A(H5N1) dans les exploitations agricoles au Canada - Canada.ca </vt:lpstr>
      <vt:lpstr>Susceptibilité des rongeurs synanthropes (Mus musculus, Rattus norvegicus et Rattus rattus) aux virus de l'influenza aviaire hautement pathogène du sous-type H5N1</vt:lpstr>
      <vt:lpstr>Susceptibilités et excrétion virale de la faune sauvage péridomestique infectée par le virus de l'influenza aviaire hautement pathogène du clade 2.3.4.4b (H5N1) - ScienceDirect </vt:lpstr>
      <vt:lpstr>Métapneumovirus aviaire</vt:lpstr>
      <vt:lpstr>Le métapneumovirus aviaire au Canada</vt:lpstr>
      <vt:lpstr>Résultats scientifiques</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docId:6C1C230A4AB719305FD5174D81B02316</cp:keywords>
  <cp:lastModifiedBy>Murray Gillies</cp:lastModifiedBy>
  <cp:revision>573</cp:revision>
  <dcterms:created xsi:type="dcterms:W3CDTF">2020-02-07T23:34:08Z</dcterms:created>
  <dcterms:modified xsi:type="dcterms:W3CDTF">2024-12-11T13:41:37Z</dcterms:modified>
</cp:coreProperties>
</file>