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91" r:id="rId3"/>
    <p:sldId id="295" r:id="rId4"/>
    <p:sldId id="299" r:id="rId5"/>
    <p:sldId id="340" r:id="rId6"/>
    <p:sldId id="376" r:id="rId7"/>
    <p:sldId id="382" r:id="rId8"/>
    <p:sldId id="378" r:id="rId9"/>
    <p:sldId id="377" r:id="rId10"/>
    <p:sldId id="379" r:id="rId11"/>
    <p:sldId id="380" r:id="rId12"/>
    <p:sldId id="383"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49" autoAdjust="0"/>
    <p:restoredTop sz="83440" autoAdjust="0"/>
  </p:normalViewPr>
  <p:slideViewPr>
    <p:cSldViewPr snapToGrid="0">
      <p:cViewPr varScale="1">
        <p:scale>
          <a:sx n="62" d="100"/>
          <a:sy n="62" d="100"/>
        </p:scale>
        <p:origin x="424"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79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12/20/2024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cdc.gov/eid/article/31/1/24-1266-app1.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0" i="0" dirty="0">
              <a:solidFill>
                <a:srgbClr val="1B1B1B"/>
              </a:solidFill>
              <a:effectLst/>
              <a:latin typeface="Public Sans Web"/>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a:t>
            </a:fld>
            <a:endParaRPr lang="en-US"/>
          </a:p>
        </p:txBody>
      </p:sp>
    </p:spTree>
    <p:extLst>
      <p:ext uri="{BB962C8B-B14F-4D97-AF65-F5344CB8AC3E}">
        <p14:creationId xmlns:p14="http://schemas.microsoft.com/office/powerpoint/2010/main" val="56601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3</a:t>
            </a:fld>
            <a:endParaRPr lang="en-US"/>
          </a:p>
        </p:txBody>
      </p:sp>
    </p:spTree>
    <p:extLst>
      <p:ext uri="{BB962C8B-B14F-4D97-AF65-F5344CB8AC3E}">
        <p14:creationId xmlns:p14="http://schemas.microsoft.com/office/powerpoint/2010/main" val="332748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b="0" u="none" dirty="0">
                <a:latin typeface="+mn-lt"/>
              </a:rPr>
              <a:t>Juste après la dernière réunion, un décès dû à l'EEE a été signalé à Ottawa.</a:t>
            </a:r>
          </a:p>
          <a:p>
            <a:pPr marL="0" indent="0">
              <a:buFontTx/>
              <a:buNone/>
            </a:pPr>
            <a:endParaRPr lang="en-CA" b="0" u="none" dirty="0">
              <a:latin typeface="+mn-lt"/>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4</a:t>
            </a:fld>
            <a:endParaRPr lang="en-US"/>
          </a:p>
        </p:txBody>
      </p:sp>
    </p:spTree>
    <p:extLst>
      <p:ext uri="{BB962C8B-B14F-4D97-AF65-F5344CB8AC3E}">
        <p14:creationId xmlns:p14="http://schemas.microsoft.com/office/powerpoint/2010/main" val="148801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Dans des déclarations à </a:t>
            </a:r>
            <a:r>
              <a:rPr lang="en-US" altLang="en-US" dirty="0" err="1"/>
              <a:t>Prensa </a:t>
            </a:r>
            <a:r>
              <a:rPr lang="en-US" altLang="en-US" dirty="0"/>
              <a:t>Latina, Carlos Moreno, de la Commission Panama-États-Unis pour l'éradication de la tordeuse (</a:t>
            </a:r>
            <a:r>
              <a:rPr lang="en-US" altLang="en-US" dirty="0" err="1"/>
              <a:t>Copeg</a:t>
            </a:r>
            <a:r>
              <a:rPr lang="en-US" altLang="en-US" dirty="0"/>
              <a:t>), a expliqué que l'augmentation du nombre de parasites à la mi-2023 était due au </a:t>
            </a:r>
            <a:r>
              <a:rPr lang="en-US" altLang="en-US" b="1" dirty="0"/>
              <a:t>manque de vigilance des citoyens et des autorités pendant la pandémie de Covid-19.</a:t>
            </a:r>
          </a:p>
          <a:p>
            <a:endParaRPr lang="en-US" altLang="en-US" dirty="0"/>
          </a:p>
          <a:p>
            <a:r>
              <a:rPr lang="en-CA" altLang="en-US" dirty="0"/>
              <a:t>Quant au ver du Nouveau Monde, il s'est répandu en Amérique centrale, se déplaçant vers le nord, du Panama au Costa Rica, en passant par le </a:t>
            </a:r>
            <a:r>
              <a:rPr lang="en-CA" altLang="en-US" dirty="0" err="1"/>
              <a:t>Niaragua</a:t>
            </a:r>
            <a:r>
              <a:rPr lang="en-CA" altLang="en-US" dirty="0"/>
              <a:t>, le Honduras et le Guatemala.</a:t>
            </a:r>
          </a:p>
          <a:p>
            <a:endParaRPr lang="en-CA" altLang="en-US" dirty="0"/>
          </a:p>
          <a:p>
            <a:r>
              <a:rPr lang="en-CA" altLang="en-US" dirty="0"/>
              <a:t>L'augmentation du nombre de cas au Costa Rica peut être due à une souche de mouche plus agressive, qui se déplace plus rapidement et préfère s'accoupler avec des mouches des champs (par opposition aux mouches stériles), ce qui a réduit l'efficacité du programme de lutte contre les mouches stériles. </a:t>
            </a:r>
          </a:p>
          <a:p>
            <a:endParaRPr lang="en-CA" altLang="en-US" dirty="0"/>
          </a:p>
          <a:p>
            <a:r>
              <a:rPr lang="en-CA" altLang="en-US" dirty="0"/>
              <a:t>L'augmentation des précipitations a également été mise en cause, car elle peut entraîner une plus grande activité parasitaire.</a:t>
            </a:r>
          </a:p>
          <a:p>
            <a:endParaRPr lang="en-CA" altLang="en-US" dirty="0"/>
          </a:p>
          <a:p>
            <a:r>
              <a:rPr lang="en-CA" altLang="en-US" dirty="0"/>
              <a:t>La faune sauvage (cerfs, sangliers, coyotes...) est également concernée dans ces pays, mais en raison de leurs habitats, il est difficile de déterminer le nombre exact d'animaux touchés. Récemment, le Costa </a:t>
            </a:r>
            <a:r>
              <a:rPr lang="en-CA" altLang="en-US" dirty="0" err="1"/>
              <a:t>Rica </a:t>
            </a:r>
            <a:r>
              <a:rPr lang="en-CA" altLang="en-US" dirty="0"/>
              <a:t>a signalé une infestation chez un paresseux. </a:t>
            </a:r>
          </a:p>
          <a:p>
            <a:endParaRPr lang="en-CA" altLang="en-US" dirty="0"/>
          </a:p>
          <a:p>
            <a:r>
              <a:rPr lang="en-CA" altLang="en-US" dirty="0"/>
              <a:t>Le Mexique </a:t>
            </a:r>
            <a:r>
              <a:rPr lang="en-CA" altLang="en-US" dirty="0">
                <a:solidFill>
                  <a:srgbClr val="363636"/>
                </a:solidFill>
                <a:latin typeface="open_sansregular"/>
              </a:rPr>
              <a:t>fournit aux pays d'Amérique centrale plus de 90 000 paquets de larvicides et de poudres cicatrisantes pour soutenir les efforts d'endiguement. Le SENASICA collabore également avec les producteurs locaux afin de garantir un traitement rapide des blessures du bétail et de surveiller les mouvements d'animaux à partir de la frontière sud du Mexique.</a:t>
            </a:r>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Après l'interception d'un lot de bovins provenant de l'extérieur du Mexique à un point de contrôle et d'inspection fédéral avant leur déplacement, le personnel officiel a identifié la présence de myiase chez l'un des animaux et a prélevé des échantillons en vue d'un diagnostic. L'animal atteint a été traité avec une poudre larvicide (</a:t>
            </a:r>
            <a:r>
              <a:rPr lang="en-US" dirty="0" err="1"/>
              <a:t>Negasunt </a:t>
            </a:r>
            <a:r>
              <a:rPr lang="en-US" dirty="0"/>
              <a:t>: </a:t>
            </a:r>
            <a:r>
              <a:rPr lang="en-US" dirty="0" err="1"/>
              <a:t>coumaphos </a:t>
            </a:r>
            <a:r>
              <a:rPr lang="en-US" dirty="0"/>
              <a:t>et propoxur) sur la plaie. L'ensemble du lot (y compris l'animal atteint) a été baigné avec de l'ivermectine 1 % injectable et des sprays (cyperméthrine et chlorpyrifos), conformément au manuel opérationnel des points de contrôle et d'inspection, afin d'empêcher l'entrée d'animaux atteints. La remorque et le camion ont été pulvérisés avec un liquide larvicide (cyperméthrine et chlorpyrifos). Le lot est placé en quarantaine fédérale et sous surveillance officielle, avec le soutien des </a:t>
            </a:r>
            <a:r>
              <a:rPr lang="en-US" b="1" dirty="0"/>
              <a:t>forces armées mexicaines.</a:t>
            </a:r>
            <a:endParaRPr lang="en-CA" b="1"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t>6</a:t>
            </a:fld>
            <a:endParaRPr lang="en-CA" altLang="en-US"/>
          </a:p>
        </p:txBody>
      </p:sp>
    </p:spTree>
    <p:extLst>
      <p:ext uri="{BB962C8B-B14F-4D97-AF65-F5344CB8AC3E}">
        <p14:creationId xmlns:p14="http://schemas.microsoft.com/office/powerpoint/2010/main" val="200690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Écosystèmes typiques des sites d'échantillonnage pour l'étude des infections par débordement de la grippe A(H5N1) chez les chevaux, en Mongolie. A) Province d'</a:t>
            </a:r>
            <a:r>
              <a:rPr lang="en-US" b="0" i="0" dirty="0" err="1">
                <a:solidFill>
                  <a:srgbClr val="000000"/>
                </a:solidFill>
                <a:effectLst/>
                <a:latin typeface="Open Sans" panose="020B0606030504020204" pitchFamily="34" charset="0"/>
              </a:rPr>
              <a:t>Arkangai</a:t>
            </a:r>
            <a:r>
              <a:rPr lang="en-US" b="0" i="0" dirty="0">
                <a:solidFill>
                  <a:srgbClr val="000000"/>
                </a:solidFill>
                <a:effectLst/>
                <a:latin typeface="Open Sans" panose="020B0606030504020204" pitchFamily="34" charset="0"/>
              </a:rPr>
              <a:t>, caractérisée par de vastes zones humides. B) Province de </a:t>
            </a:r>
            <a:r>
              <a:rPr lang="en-US" b="0" i="0" dirty="0" err="1">
                <a:solidFill>
                  <a:srgbClr val="000000"/>
                </a:solidFill>
                <a:effectLst/>
                <a:latin typeface="Open Sans" panose="020B0606030504020204" pitchFamily="34" charset="0"/>
              </a:rPr>
              <a:t>Bulgan</a:t>
            </a:r>
            <a:r>
              <a:rPr lang="en-US" b="0" i="0" dirty="0">
                <a:solidFill>
                  <a:srgbClr val="000000"/>
                </a:solidFill>
                <a:effectLst/>
                <a:latin typeface="Open Sans" panose="020B0606030504020204" pitchFamily="34" charset="0"/>
              </a:rPr>
              <a:t>, caractérisée par des zones sèches.</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9 échantillons étaient positifs, 8 douteux et 980 négatifs.</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Pour confirmer les résultats de l'ELISA H5, nous avons testé tous les échantillons douteux et positifs (n = 17) dans des tests de neutralisation du virus en utilisant le virus vivant A/chicken/England/053052/2021, clade 2.3.4.4b (</a:t>
            </a:r>
            <a:r>
              <a:rPr lang="en-US" b="0" i="0" u="sng" dirty="0">
                <a:solidFill>
                  <a:srgbClr val="075290"/>
                </a:solidFill>
                <a:effectLst/>
                <a:latin typeface="Open Sans" panose="020B0606030504020204" pitchFamily="34" charset="0"/>
                <a:hlinkClick r:id="rId3"/>
              </a:rPr>
              <a:t>annexe</a:t>
            </a:r>
            <a:r>
              <a:rPr lang="en-US" b="0" i="0" dirty="0">
                <a:solidFill>
                  <a:srgbClr val="000000"/>
                </a:solidFill>
                <a:effectLst/>
                <a:latin typeface="Open Sans" panose="020B0606030504020204" pitchFamily="34" charset="0"/>
              </a:rPr>
              <a:t>). Deux échantillons provenant de chevaux de trait prélevés en octobre 2021 dans la région de </a:t>
            </a:r>
            <a:r>
              <a:rPr lang="en-US" b="0" i="0" dirty="0" err="1">
                <a:solidFill>
                  <a:srgbClr val="000000"/>
                </a:solidFill>
                <a:effectLst/>
                <a:latin typeface="Open Sans" panose="020B0606030504020204" pitchFamily="34" charset="0"/>
              </a:rPr>
              <a:t>Bulgan </a:t>
            </a:r>
            <a:r>
              <a:rPr lang="en-US" b="0" i="0" dirty="0">
                <a:solidFill>
                  <a:srgbClr val="000000"/>
                </a:solidFill>
                <a:effectLst/>
                <a:latin typeface="Open Sans" panose="020B0606030504020204" pitchFamily="34" charset="0"/>
              </a:rPr>
              <a:t>et en octobre 2022 dans l'</a:t>
            </a:r>
            <a:r>
              <a:rPr lang="en-US" b="0" i="0" dirty="0" err="1">
                <a:solidFill>
                  <a:srgbClr val="000000"/>
                </a:solidFill>
                <a:effectLst/>
                <a:latin typeface="Open Sans" panose="020B0606030504020204" pitchFamily="34" charset="0"/>
              </a:rPr>
              <a:t>Arkangai </a:t>
            </a:r>
            <a:r>
              <a:rPr lang="en-US" b="0" i="0" dirty="0">
                <a:solidFill>
                  <a:srgbClr val="000000"/>
                </a:solidFill>
                <a:effectLst/>
                <a:latin typeface="Open Sans" panose="020B0606030504020204" pitchFamily="34" charset="0"/>
              </a:rPr>
              <a:t>étaient positifs, avec un titre de 1:20. Les échantillons de sérum provenant de chevaux infectés expérimentalement par l'EIV se sont révélés négatifs dans les tests de neutralisation.</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2959111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2248676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2451977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12/20/2024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dpi.com/1999-4915/16/9/1428"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gate.net/figure/Type-locality-of-Simulium-ustulatum-n-sp-Mokelumne-River-San-Joaquin-County_fig1_364280293" TargetMode="External"/><Relationship Id="rId2" Type="http://schemas.openxmlformats.org/officeDocument/2006/relationships/hyperlink" Target="https://www.mdpi.com/1999-4915/16/9/1428"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www.aphis.usda.gov/livestock-poultry-disease/equine/contagious-equine-metriti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ottawa.ctvnews.ca/ottawa-resident-who-tested-positive-for-mosquito-borne-virus-dies-public-health-says-1.703538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insightcrime.org/investigations/cash-cows-cattle-trafficking-from-central-america-mexico/" TargetMode="External"/><Relationship Id="rId4" Type="http://schemas.openxmlformats.org/officeDocument/2006/relationships/hyperlink" Target="https://www.copeg.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phis.usda.gov/news/agency-announcements/mexico-notifies-united-states-new-world-screwworm-detection"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ahis.woah.org/#/in-review/6059" TargetMode="External"/><Relationship Id="rId5" Type="http://schemas.openxmlformats.org/officeDocument/2006/relationships/image" Target="../media/image7.png"/><Relationship Id="rId4" Type="http://schemas.openxmlformats.org/officeDocument/2006/relationships/hyperlink" Target="https://www.aphis.usda.gov/sites/default/files/import-alert-nws-mexico.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c.cdc.gov/eid/article/31/1/24-1266_articl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s://www.alrakoba.net/32008020/%D9%88%D8%A8%D8%A7%D8%A1-%D8%BA%D8%A7%D9%85%D8%B6-%D9%8A%D9%81%D8%AA%D9%83-%D8%A8%D8%A7%D9%84%D8%AF%D9%88%D8%A7%D8%A8-%D8%A8%D9%88%D9%84%D8%A7%D9%8A%D8%A9-%D8%AC%D9%86%D9%88%D8%A8-%D8%AF%D8%A7%D8%B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mdpi.com/1999-4915/16/9/1428"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thehorse.com/190349/protect-your-horse-from-vesicular-stomatit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réseau équin du SCSSA</a:t>
            </a:r>
          </a:p>
          <a:p>
            <a:pPr eaLnBrk="1" hangingPunct="1"/>
            <a:r>
              <a:rPr lang="en-CA" altLang="en-US" dirty="0"/>
              <a:t>12 décembre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dirty="0">
                <a:solidFill>
                  <a:srgbClr val="FFFFFF"/>
                </a:solidFill>
                <a:hlinkClick r:id="rId3"/>
              </a:rPr>
              <a:t>www.cezd.ca </a:t>
            </a:r>
            <a:endParaRPr lang="en-US" altLang="en-US" sz="3600" dirty="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BD61-4F29-A4EB-27D4-054256AC449D}"/>
              </a:ext>
            </a:extLst>
          </p:cNvPr>
          <p:cNvSpPr>
            <a:spLocks noGrp="1"/>
          </p:cNvSpPr>
          <p:nvPr>
            <p:ph type="title"/>
          </p:nvPr>
        </p:nvSpPr>
        <p:spPr>
          <a:xfrm>
            <a:off x="838200" y="365125"/>
            <a:ext cx="10515600" cy="1325563"/>
          </a:xfrm>
        </p:spPr>
        <p:txBody>
          <a:bodyPr/>
          <a:lstStyle/>
          <a:p>
            <a:r>
              <a:rPr lang="en-US" sz="2800" dirty="0">
                <a:hlinkClick r:id="rId2"/>
              </a:rPr>
              <a:t>Virus de la stomatite vésiculaire détecté chez les moucherons piqueurs et les mouches noires lors de l'épidémie de 2023 dans le sud de la Californie</a:t>
            </a:r>
            <a:endParaRPr lang="en-CA" sz="2800" dirty="0"/>
          </a:p>
        </p:txBody>
      </p:sp>
      <p:sp>
        <p:nvSpPr>
          <p:cNvPr id="5" name="Content Placeholder 4">
            <a:extLst>
              <a:ext uri="{FF2B5EF4-FFF2-40B4-BE49-F238E27FC236}">
                <a16:creationId xmlns:a16="http://schemas.microsoft.com/office/drawing/2014/main" id="{75F33FFC-6FA9-66F6-F520-D543872BE1D4}"/>
              </a:ext>
            </a:extLst>
          </p:cNvPr>
          <p:cNvSpPr>
            <a:spLocks noGrp="1"/>
          </p:cNvSpPr>
          <p:nvPr>
            <p:ph sz="half" idx="1"/>
          </p:nvPr>
        </p:nvSpPr>
        <p:spPr>
          <a:xfrm>
            <a:off x="838200" y="1825625"/>
            <a:ext cx="4842510" cy="4351338"/>
          </a:xfrm>
        </p:spPr>
        <p:txBody>
          <a:bodyPr/>
          <a:lstStyle/>
          <a:p>
            <a:pPr>
              <a:spcAft>
                <a:spcPts val="1200"/>
              </a:spcAft>
            </a:pPr>
            <a:r>
              <a:rPr lang="en-CA" dirty="0"/>
              <a:t>Surveillance des moucherons piqueurs (</a:t>
            </a:r>
            <a:r>
              <a:rPr lang="en-CA" i="1" dirty="0"/>
              <a:t>Culicoides </a:t>
            </a:r>
            <a:r>
              <a:rPr lang="en-CA" i="1" dirty="0" err="1"/>
              <a:t>spp</a:t>
            </a:r>
            <a:r>
              <a:rPr lang="en-CA" dirty="0"/>
              <a:t>) et des mouches piqueuses (</a:t>
            </a:r>
            <a:r>
              <a:rPr lang="en-CA" i="1" dirty="0"/>
              <a:t>Simulium </a:t>
            </a:r>
            <a:r>
              <a:rPr lang="en-CA" i="1" dirty="0" err="1"/>
              <a:t>spp</a:t>
            </a:r>
            <a:r>
              <a:rPr lang="en-CA" dirty="0"/>
              <a:t>) dans le comté de San Diego</a:t>
            </a:r>
          </a:p>
          <a:p>
            <a:r>
              <a:rPr lang="en-CA" dirty="0"/>
              <a:t>Pièges appâtés au CO2 posés de la mi-mai à la mi-août 2023</a:t>
            </a:r>
          </a:p>
          <a:p>
            <a:pPr lvl="1"/>
            <a:r>
              <a:rPr lang="en-CA" dirty="0"/>
              <a:t>2357 moucherons piqueurs</a:t>
            </a:r>
          </a:p>
          <a:p>
            <a:pPr lvl="1"/>
            <a:r>
              <a:rPr lang="en-CA" dirty="0"/>
              <a:t>1215 mouches piqueuses</a:t>
            </a:r>
          </a:p>
          <a:p>
            <a:pPr lvl="1"/>
            <a:endParaRPr lang="en-CA" dirty="0"/>
          </a:p>
          <a:p>
            <a:pPr marL="457200" lvl="1" indent="0">
              <a:buNone/>
            </a:pPr>
            <a:endParaRPr lang="en-CA" dirty="0"/>
          </a:p>
        </p:txBody>
      </p:sp>
      <p:sp>
        <p:nvSpPr>
          <p:cNvPr id="4" name="Slide Number Placeholder 3">
            <a:extLst>
              <a:ext uri="{FF2B5EF4-FFF2-40B4-BE49-F238E27FC236}">
                <a16:creationId xmlns:a16="http://schemas.microsoft.com/office/drawing/2014/main" id="{B1A190E1-5B79-F189-FD03-5DD88E616100}"/>
              </a:ext>
            </a:extLst>
          </p:cNvPr>
          <p:cNvSpPr>
            <a:spLocks noGrp="1"/>
          </p:cNvSpPr>
          <p:nvPr>
            <p:ph type="sldNum" sz="quarter" idx="10"/>
          </p:nvPr>
        </p:nvSpPr>
        <p:spPr/>
        <p:txBody>
          <a:bodyPr/>
          <a:lstStyle/>
          <a:p>
            <a:pPr>
              <a:defRPr/>
            </a:pPr>
            <a:fld id="{A5F12CC5-A507-4028-B3C9-257C8E707382}" type="slidenum">
              <a:rPr lang="en-US" smtClean="0"/>
              <a:t>10</a:t>
            </a:fld>
            <a:endParaRPr lang="en-US"/>
          </a:p>
        </p:txBody>
      </p:sp>
      <p:sp>
        <p:nvSpPr>
          <p:cNvPr id="3" name="Content Placeholder 2">
            <a:extLst>
              <a:ext uri="{FF2B5EF4-FFF2-40B4-BE49-F238E27FC236}">
                <a16:creationId xmlns:a16="http://schemas.microsoft.com/office/drawing/2014/main" id="{D578CFCB-14B1-D51B-3108-E74A61456EBD}"/>
              </a:ext>
            </a:extLst>
          </p:cNvPr>
          <p:cNvSpPr>
            <a:spLocks noGrp="1"/>
          </p:cNvSpPr>
          <p:nvPr>
            <p:ph sz="half" idx="2"/>
          </p:nvPr>
        </p:nvSpPr>
        <p:spPr/>
        <p:txBody>
          <a:bodyPr/>
          <a:lstStyle/>
          <a:p>
            <a:pPr marL="0" indent="0">
              <a:buNone/>
            </a:pPr>
            <a:r>
              <a:rPr lang="en-CA" dirty="0"/>
              <a:t>Test PCR :</a:t>
            </a:r>
          </a:p>
          <a:p>
            <a:r>
              <a:rPr lang="en-CA" dirty="0"/>
              <a:t>9 pools positifs de </a:t>
            </a:r>
            <a:r>
              <a:rPr lang="en-CA" i="1" dirty="0"/>
              <a:t>Culicoides</a:t>
            </a:r>
          </a:p>
          <a:p>
            <a:r>
              <a:rPr lang="en-CA" dirty="0"/>
              <a:t>16 piscines positives de </a:t>
            </a:r>
            <a:r>
              <a:rPr lang="en-CA" i="1" dirty="0"/>
              <a:t>Simulium</a:t>
            </a:r>
          </a:p>
          <a:p>
            <a:pPr marL="0" indent="0">
              <a:buNone/>
            </a:pPr>
            <a:endParaRPr lang="en-CA" i="1" dirty="0"/>
          </a:p>
          <a:p>
            <a:pPr marL="0" indent="0">
              <a:buNone/>
            </a:pPr>
            <a:r>
              <a:rPr lang="en-CA" dirty="0"/>
              <a:t>Isolement viral</a:t>
            </a:r>
          </a:p>
          <a:p>
            <a:r>
              <a:rPr lang="en-CA" dirty="0"/>
              <a:t>96 % des pools positifs ont vu le virus isolé</a:t>
            </a:r>
          </a:p>
        </p:txBody>
      </p:sp>
    </p:spTree>
    <p:extLst>
      <p:ext uri="{BB962C8B-B14F-4D97-AF65-F5344CB8AC3E}">
        <p14:creationId xmlns:p14="http://schemas.microsoft.com/office/powerpoint/2010/main" val="346230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079E-8899-0101-3E26-A2FB14F8AC6E}"/>
              </a:ext>
            </a:extLst>
          </p:cNvPr>
          <p:cNvSpPr>
            <a:spLocks noGrp="1"/>
          </p:cNvSpPr>
          <p:nvPr>
            <p:ph type="title"/>
          </p:nvPr>
        </p:nvSpPr>
        <p:spPr>
          <a:xfrm>
            <a:off x="1178503" y="230282"/>
            <a:ext cx="10515600" cy="1325563"/>
          </a:xfrm>
        </p:spPr>
        <p:txBody>
          <a:bodyPr/>
          <a:lstStyle/>
          <a:p>
            <a:r>
              <a:rPr lang="en-CA" sz="3600" dirty="0"/>
              <a:t>Espèces capturées et </a:t>
            </a:r>
            <a:r>
              <a:rPr lang="en-CA" sz="3600" dirty="0">
                <a:solidFill>
                  <a:srgbClr val="00B0F0"/>
                </a:solidFill>
              </a:rPr>
              <a:t>espèces positives</a:t>
            </a:r>
          </a:p>
        </p:txBody>
      </p:sp>
      <p:sp>
        <p:nvSpPr>
          <p:cNvPr id="3" name="Content Placeholder 2">
            <a:extLst>
              <a:ext uri="{FF2B5EF4-FFF2-40B4-BE49-F238E27FC236}">
                <a16:creationId xmlns:a16="http://schemas.microsoft.com/office/drawing/2014/main" id="{8D08C6CB-A51B-D26E-1F50-704639972FF2}"/>
              </a:ext>
            </a:extLst>
          </p:cNvPr>
          <p:cNvSpPr>
            <a:spLocks noGrp="1"/>
          </p:cNvSpPr>
          <p:nvPr>
            <p:ph sz="half" idx="1"/>
          </p:nvPr>
        </p:nvSpPr>
        <p:spPr>
          <a:xfrm>
            <a:off x="56320" y="1555845"/>
            <a:ext cx="6039679" cy="3878606"/>
          </a:xfrm>
        </p:spPr>
        <p:txBody>
          <a:bodyPr/>
          <a:lstStyle/>
          <a:p>
            <a:pPr algn="l"/>
            <a:r>
              <a:rPr lang="en-CA" sz="3200" b="0" i="1" u="none" strike="noStrike" baseline="0" dirty="0">
                <a:solidFill>
                  <a:srgbClr val="00B0F0"/>
                </a:solidFill>
              </a:rPr>
              <a:t>Culicoides bergi </a:t>
            </a:r>
            <a:r>
              <a:rPr lang="en-CA" sz="3200" b="0" i="1" u="none" strike="noStrike" baseline="0" dirty="0"/>
              <a:t>(5,6%)</a:t>
            </a:r>
          </a:p>
          <a:p>
            <a:pPr algn="l"/>
            <a:r>
              <a:rPr lang="en-CA" sz="3200" i="1" dirty="0"/>
              <a:t>Culicoides crepuscularis</a:t>
            </a:r>
          </a:p>
          <a:p>
            <a:pPr algn="l"/>
            <a:r>
              <a:rPr lang="en-CA" sz="3200" i="1" dirty="0">
                <a:solidFill>
                  <a:srgbClr val="00B0F0"/>
                </a:solidFill>
              </a:rPr>
              <a:t>Culicoides freeborni </a:t>
            </a:r>
            <a:r>
              <a:rPr lang="en-CA" sz="3200" i="1" dirty="0"/>
              <a:t>(1,4%)</a:t>
            </a:r>
          </a:p>
          <a:p>
            <a:pPr algn="l"/>
            <a:r>
              <a:rPr lang="en-CA" sz="3200" i="1" dirty="0">
                <a:solidFill>
                  <a:srgbClr val="00B0F0"/>
                </a:solidFill>
              </a:rPr>
              <a:t>Culicoides occidentalis </a:t>
            </a:r>
            <a:r>
              <a:rPr lang="en-CA" sz="3200" i="1" dirty="0"/>
              <a:t>(1,7%)</a:t>
            </a:r>
          </a:p>
        </p:txBody>
      </p:sp>
      <p:sp>
        <p:nvSpPr>
          <p:cNvPr id="4" name="Content Placeholder 3">
            <a:extLst>
              <a:ext uri="{FF2B5EF4-FFF2-40B4-BE49-F238E27FC236}">
                <a16:creationId xmlns:a16="http://schemas.microsoft.com/office/drawing/2014/main" id="{F257C084-8F3F-2A0D-A241-98BC45CCE6B5}"/>
              </a:ext>
            </a:extLst>
          </p:cNvPr>
          <p:cNvSpPr>
            <a:spLocks noGrp="1"/>
          </p:cNvSpPr>
          <p:nvPr>
            <p:ph sz="half" idx="2"/>
          </p:nvPr>
        </p:nvSpPr>
        <p:spPr>
          <a:xfrm>
            <a:off x="5744816" y="1423549"/>
            <a:ext cx="6447184" cy="4023204"/>
          </a:xfrm>
        </p:spPr>
        <p:txBody>
          <a:bodyPr/>
          <a:lstStyle/>
          <a:p>
            <a:r>
              <a:rPr lang="en-CA" sz="3200" i="1" dirty="0">
                <a:solidFill>
                  <a:srgbClr val="00B0F0"/>
                </a:solidFill>
              </a:rPr>
              <a:t>Simulium argus </a:t>
            </a:r>
            <a:r>
              <a:rPr lang="en-CA" sz="3200" i="1" dirty="0"/>
              <a:t>(5,6%)</a:t>
            </a:r>
          </a:p>
          <a:p>
            <a:r>
              <a:rPr lang="en-CA" sz="3200" i="1" dirty="0"/>
              <a:t>Simulium donovani</a:t>
            </a:r>
          </a:p>
          <a:p>
            <a:r>
              <a:rPr lang="en-CA" sz="3200" i="1" dirty="0">
                <a:solidFill>
                  <a:srgbClr val="00B0F0"/>
                </a:solidFill>
              </a:rPr>
              <a:t>Simulium hippovorum </a:t>
            </a:r>
            <a:r>
              <a:rPr lang="en-CA" sz="3200" i="1" dirty="0"/>
              <a:t>(17,6%)</a:t>
            </a:r>
          </a:p>
          <a:p>
            <a:r>
              <a:rPr lang="en-CA" sz="3200" i="1" dirty="0">
                <a:solidFill>
                  <a:srgbClr val="00B0F0"/>
                </a:solidFill>
              </a:rPr>
              <a:t>Simulium tescorum </a:t>
            </a:r>
            <a:r>
              <a:rPr lang="en-CA" sz="3200" i="1" dirty="0"/>
              <a:t>(3,9%)</a:t>
            </a:r>
          </a:p>
          <a:p>
            <a:r>
              <a:rPr lang="en-CA" sz="3200" i="1" dirty="0">
                <a:solidFill>
                  <a:srgbClr val="00B0F0"/>
                </a:solidFill>
              </a:rPr>
              <a:t>Complexe Simulium vittatum </a:t>
            </a:r>
            <a:r>
              <a:rPr lang="en-CA" sz="3200" i="1" dirty="0"/>
              <a:t>(21,4 %)</a:t>
            </a:r>
          </a:p>
          <a:p>
            <a:endParaRPr lang="en-CA" sz="3200" i="1" dirty="0"/>
          </a:p>
        </p:txBody>
      </p:sp>
      <p:sp>
        <p:nvSpPr>
          <p:cNvPr id="5" name="Slide Number Placeholder 4">
            <a:extLst>
              <a:ext uri="{FF2B5EF4-FFF2-40B4-BE49-F238E27FC236}">
                <a16:creationId xmlns:a16="http://schemas.microsoft.com/office/drawing/2014/main" id="{662DB78A-E627-10FE-43B3-DFB9E3783B26}"/>
              </a:ext>
            </a:extLst>
          </p:cNvPr>
          <p:cNvSpPr>
            <a:spLocks noGrp="1"/>
          </p:cNvSpPr>
          <p:nvPr>
            <p:ph type="sldNum" sz="quarter" idx="10"/>
          </p:nvPr>
        </p:nvSpPr>
        <p:spPr/>
        <p:txBody>
          <a:bodyPr/>
          <a:lstStyle/>
          <a:p>
            <a:pPr>
              <a:defRPr/>
            </a:pPr>
            <a:fld id="{222C2B47-41F2-42A5-AA41-34CCD9669551}" type="slidenum">
              <a:rPr lang="en-US" smtClean="0"/>
              <a:t>11</a:t>
            </a:fld>
            <a:endParaRPr lang="en-US" dirty="0"/>
          </a:p>
        </p:txBody>
      </p:sp>
      <p:sp>
        <p:nvSpPr>
          <p:cNvPr id="6" name="TextBox 5">
            <a:extLst>
              <a:ext uri="{FF2B5EF4-FFF2-40B4-BE49-F238E27FC236}">
                <a16:creationId xmlns:a16="http://schemas.microsoft.com/office/drawing/2014/main" id="{ADC8A01C-1D66-3A99-A9B4-94D49F33712C}"/>
              </a:ext>
            </a:extLst>
          </p:cNvPr>
          <p:cNvSpPr txBox="1"/>
          <p:nvPr/>
        </p:nvSpPr>
        <p:spPr>
          <a:xfrm>
            <a:off x="838200" y="4334521"/>
            <a:ext cx="10515600" cy="2246769"/>
          </a:xfrm>
          <a:prstGeom prst="rect">
            <a:avLst/>
          </a:prstGeom>
          <a:noFill/>
        </p:spPr>
        <p:txBody>
          <a:bodyPr wrap="square" rtlCol="0">
            <a:spAutoFit/>
          </a:bodyPr>
          <a:lstStyle/>
          <a:p>
            <a:pPr marL="457200" indent="-457200">
              <a:buFont typeface="Arial" panose="020B0604020202020204" pitchFamily="34" charset="0"/>
              <a:buChar char="•"/>
            </a:pPr>
            <a:r>
              <a:rPr lang="en-CA" sz="2800" dirty="0"/>
              <a:t>Seul le complexe </a:t>
            </a:r>
            <a:r>
              <a:rPr lang="en-CA" sz="2800" i="1" dirty="0"/>
              <a:t>S. vittatum </a:t>
            </a:r>
            <a:r>
              <a:rPr lang="en-CA" sz="2800" dirty="0"/>
              <a:t>avait été détecté positif dans des </a:t>
            </a:r>
            <a:r>
              <a:rPr lang="en-CA" sz="2800" dirty="0" err="1"/>
              <a:t>cas</a:t>
            </a:r>
            <a:r>
              <a:rPr lang="en-CA" sz="2800" dirty="0"/>
              <a:t> antérieurs aux États-Unis.</a:t>
            </a:r>
          </a:p>
          <a:p>
            <a:pPr marL="457200" indent="-457200">
              <a:buFont typeface="Arial" panose="020B0604020202020204" pitchFamily="34" charset="0"/>
              <a:buChar char="•"/>
            </a:pPr>
            <a:r>
              <a:rPr lang="en-CA" sz="2800" dirty="0"/>
              <a:t>6 nouvelles espèces positives pour l'ARN du VSV</a:t>
            </a:r>
          </a:p>
          <a:p>
            <a:pPr marL="457200" indent="-457200">
              <a:buFont typeface="Arial" panose="020B0604020202020204" pitchFamily="34" charset="0"/>
              <a:buChar char="•"/>
            </a:pPr>
            <a:r>
              <a:rPr lang="en-CA" sz="2800" dirty="0"/>
              <a:t>N'implique pas une compétence vectorielle, une étude plus approfondie est nécessaire</a:t>
            </a:r>
          </a:p>
        </p:txBody>
      </p:sp>
    </p:spTree>
    <p:extLst>
      <p:ext uri="{BB962C8B-B14F-4D97-AF65-F5344CB8AC3E}">
        <p14:creationId xmlns:p14="http://schemas.microsoft.com/office/powerpoint/2010/main" val="61013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0DDC-A6D8-3F03-EDB4-F962886EE4D2}"/>
              </a:ext>
            </a:extLst>
          </p:cNvPr>
          <p:cNvSpPr>
            <a:spLocks noGrp="1"/>
          </p:cNvSpPr>
          <p:nvPr>
            <p:ph type="title"/>
          </p:nvPr>
        </p:nvSpPr>
        <p:spPr>
          <a:xfrm>
            <a:off x="838200" y="365125"/>
            <a:ext cx="5923547" cy="1325563"/>
          </a:xfrm>
        </p:spPr>
        <p:txBody>
          <a:bodyPr/>
          <a:lstStyle/>
          <a:p>
            <a:r>
              <a:rPr lang="en-US" sz="2800" dirty="0">
                <a:hlinkClick r:id="rId2"/>
              </a:rPr>
              <a:t>Virus de la stomatite vésiculaire détecté chez les moucherons piqueurs et les mouches noires lors de l'épidémie de 2023 dans le sud de la Californie</a:t>
            </a:r>
            <a:endParaRPr lang="en-CA" sz="2800" dirty="0"/>
          </a:p>
        </p:txBody>
      </p:sp>
      <p:sp>
        <p:nvSpPr>
          <p:cNvPr id="3" name="Content Placeholder 2">
            <a:extLst>
              <a:ext uri="{FF2B5EF4-FFF2-40B4-BE49-F238E27FC236}">
                <a16:creationId xmlns:a16="http://schemas.microsoft.com/office/drawing/2014/main" id="{5D090F79-DD37-D110-64BF-021798FEDD8E}"/>
              </a:ext>
            </a:extLst>
          </p:cNvPr>
          <p:cNvSpPr>
            <a:spLocks noGrp="1"/>
          </p:cNvSpPr>
          <p:nvPr>
            <p:ph sz="half" idx="1"/>
          </p:nvPr>
        </p:nvSpPr>
        <p:spPr>
          <a:xfrm>
            <a:off x="838200" y="2285999"/>
            <a:ext cx="5181600" cy="3890963"/>
          </a:xfrm>
        </p:spPr>
        <p:txBody>
          <a:bodyPr/>
          <a:lstStyle/>
          <a:p>
            <a:pPr eaLnBrk="1" hangingPunct="1"/>
            <a:r>
              <a:rPr lang="en-US" sz="2000" dirty="0"/>
              <a:t>Conditions environnementales favorables à l'apparition de l'épidémie</a:t>
            </a:r>
          </a:p>
          <a:p>
            <a:pPr eaLnBrk="1" hangingPunct="1"/>
            <a:r>
              <a:rPr lang="en-US" sz="2000" dirty="0"/>
              <a:t>Augmentation de la verdure au début de l'épidémie et environ 6 mois auparavant</a:t>
            </a:r>
          </a:p>
          <a:p>
            <a:pPr eaLnBrk="1" hangingPunct="1"/>
            <a:r>
              <a:rPr lang="en-US" sz="2000" dirty="0"/>
              <a:t>Les températures maximales étaient anormalement basses un mois avant l'apparition de la maladie.</a:t>
            </a:r>
          </a:p>
          <a:p>
            <a:pPr eaLnBrk="1" hangingPunct="1"/>
            <a:r>
              <a:rPr lang="en-US" sz="2000" dirty="0"/>
              <a:t>Les précipitations ont été élevées 4 mois avant l'apparition de la maladie.</a:t>
            </a:r>
          </a:p>
          <a:p>
            <a:pPr lvl="1" eaLnBrk="1" hangingPunct="1"/>
            <a:r>
              <a:rPr lang="en-US" sz="2000" dirty="0"/>
              <a:t>Eaux stagnantes et débits d'eau plus élevés</a:t>
            </a:r>
          </a:p>
          <a:p>
            <a:endParaRPr lang="en-CA" sz="2000" dirty="0"/>
          </a:p>
        </p:txBody>
      </p:sp>
      <p:sp>
        <p:nvSpPr>
          <p:cNvPr id="5" name="Slide Number Placeholder 4">
            <a:extLst>
              <a:ext uri="{FF2B5EF4-FFF2-40B4-BE49-F238E27FC236}">
                <a16:creationId xmlns:a16="http://schemas.microsoft.com/office/drawing/2014/main" id="{AD111C13-47C6-1591-7D10-8FDB01A8945A}"/>
              </a:ext>
            </a:extLst>
          </p:cNvPr>
          <p:cNvSpPr>
            <a:spLocks noGrp="1"/>
          </p:cNvSpPr>
          <p:nvPr>
            <p:ph type="sldNum" sz="quarter" idx="10"/>
          </p:nvPr>
        </p:nvSpPr>
        <p:spPr/>
        <p:txBody>
          <a:bodyPr/>
          <a:lstStyle/>
          <a:p>
            <a:pPr>
              <a:defRPr/>
            </a:pPr>
            <a:fld id="{222C2B47-41F2-42A5-AA41-34CCD9669551}" type="slidenum">
              <a:rPr lang="en-US" smtClean="0"/>
              <a:t>12</a:t>
            </a:fld>
            <a:endParaRPr lang="en-US"/>
          </a:p>
        </p:txBody>
      </p:sp>
      <p:pic>
        <p:nvPicPr>
          <p:cNvPr id="6" name="Content Placeholder 9" descr="A river with grass and trees&#10;&#10;Description automatically generated">
            <a:hlinkClick r:id="rId3"/>
            <a:extLst>
              <a:ext uri="{FF2B5EF4-FFF2-40B4-BE49-F238E27FC236}">
                <a16:creationId xmlns:a16="http://schemas.microsoft.com/office/drawing/2014/main" id="{7CBB58C7-E295-D5F8-15FF-0C826DB67245}"/>
              </a:ext>
            </a:extLst>
          </p:cNvPr>
          <p:cNvPicPr>
            <a:picLocks noGrp="1" noChangeAspect="1"/>
          </p:cNvPicPr>
          <p:nvPr>
            <p:ph sz="half" idx="2"/>
          </p:nvPr>
        </p:nvPicPr>
        <p:blipFill>
          <a:blip r:embed="rId4"/>
          <a:srcRect l="20711" r="21045" b="-1"/>
          <a:stretch/>
        </p:blipFill>
        <p:spPr>
          <a:xfrm>
            <a:off x="6882063" y="20398"/>
            <a:ext cx="5309937" cy="6837602"/>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3513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3DBC-4083-C704-8013-45095AF187E5}"/>
              </a:ext>
            </a:extLst>
          </p:cNvPr>
          <p:cNvSpPr>
            <a:spLocks noGrp="1"/>
          </p:cNvSpPr>
          <p:nvPr>
            <p:ph type="title"/>
          </p:nvPr>
        </p:nvSpPr>
        <p:spPr>
          <a:xfrm>
            <a:off x="27651" y="18255"/>
            <a:ext cx="11984298" cy="1325563"/>
          </a:xfrm>
        </p:spPr>
        <p:txBody>
          <a:bodyPr/>
          <a:lstStyle/>
          <a:p>
            <a:r>
              <a:rPr lang="en-CA" dirty="0">
                <a:hlinkClick r:id="rId3"/>
              </a:rPr>
              <a:t>Métrite contagieuse équine aux États-Unis (en cours)</a:t>
            </a:r>
            <a:endParaRPr lang="en-CA" dirty="0"/>
          </a:p>
        </p:txBody>
      </p:sp>
      <p:sp>
        <p:nvSpPr>
          <p:cNvPr id="3" name="Content Placeholder 2">
            <a:extLst>
              <a:ext uri="{FF2B5EF4-FFF2-40B4-BE49-F238E27FC236}">
                <a16:creationId xmlns:a16="http://schemas.microsoft.com/office/drawing/2014/main" id="{7853A3DA-A357-0026-6146-79765D129D73}"/>
              </a:ext>
            </a:extLst>
          </p:cNvPr>
          <p:cNvSpPr>
            <a:spLocks noGrp="1"/>
          </p:cNvSpPr>
          <p:nvPr>
            <p:ph sz="half" idx="1"/>
          </p:nvPr>
        </p:nvSpPr>
        <p:spPr>
          <a:xfrm>
            <a:off x="55302" y="1304564"/>
            <a:ext cx="5964498" cy="5535181"/>
          </a:xfrm>
        </p:spPr>
        <p:txBody>
          <a:bodyPr/>
          <a:lstStyle/>
          <a:p>
            <a:r>
              <a:rPr lang="en-CA" dirty="0"/>
              <a:t>La CEM est détectée sporadiquement aux États-Unis, la dernière fois qu'elle a été détectée remonte à 2013.</a:t>
            </a:r>
          </a:p>
          <a:p>
            <a:r>
              <a:rPr lang="en-CA" dirty="0"/>
              <a:t>Nombre de cas au 05 novembre 2024</a:t>
            </a:r>
          </a:p>
          <a:p>
            <a:pPr lvl="1"/>
            <a:r>
              <a:rPr lang="en-CA" dirty="0"/>
              <a:t>48 animaux (+9)</a:t>
            </a:r>
          </a:p>
          <a:p>
            <a:pPr lvl="2"/>
            <a:r>
              <a:rPr lang="en-CA" b="0" i="0" dirty="0">
                <a:effectLst/>
                <a:latin typeface="Public Sans Web"/>
              </a:rPr>
              <a:t>17 </a:t>
            </a:r>
            <a:r>
              <a:rPr lang="en-CA" b="0" i="0" dirty="0">
                <a:solidFill>
                  <a:srgbClr val="1B1B1B"/>
                </a:solidFill>
                <a:effectLst/>
                <a:latin typeface="Public Sans Web"/>
              </a:rPr>
              <a:t>poneys domestiques (2 étalons, 1 jument et </a:t>
            </a:r>
            <a:r>
              <a:rPr lang="en-CA" b="0" i="0" dirty="0">
                <a:solidFill>
                  <a:srgbClr val="FF0000"/>
                </a:solidFill>
                <a:effectLst/>
                <a:latin typeface="Public Sans Web"/>
              </a:rPr>
              <a:t>14 </a:t>
            </a:r>
            <a:r>
              <a:rPr lang="en-CA" b="0" i="0" dirty="0">
                <a:solidFill>
                  <a:srgbClr val="1B1B1B"/>
                </a:solidFill>
                <a:effectLst/>
                <a:latin typeface="Public Sans Web"/>
              </a:rPr>
              <a:t>hongres)</a:t>
            </a:r>
          </a:p>
          <a:p>
            <a:pPr lvl="2"/>
            <a:r>
              <a:rPr lang="en-CA" b="0" i="0" dirty="0">
                <a:solidFill>
                  <a:srgbClr val="FF0000"/>
                </a:solidFill>
                <a:effectLst/>
                <a:latin typeface="Public Sans Web"/>
              </a:rPr>
              <a:t>17 </a:t>
            </a:r>
            <a:r>
              <a:rPr lang="en-CA" b="0" i="0" dirty="0">
                <a:solidFill>
                  <a:srgbClr val="1B1B1B"/>
                </a:solidFill>
                <a:effectLst/>
                <a:latin typeface="Public Sans Web"/>
              </a:rPr>
              <a:t>chevaux d'équitation (tous hongres), et </a:t>
            </a:r>
          </a:p>
          <a:p>
            <a:pPr lvl="2"/>
            <a:r>
              <a:rPr lang="en-CA" b="0" i="0" dirty="0">
                <a:solidFill>
                  <a:srgbClr val="FF0000"/>
                </a:solidFill>
                <a:effectLst/>
                <a:latin typeface="Public Sans Web"/>
              </a:rPr>
              <a:t>15 </a:t>
            </a:r>
            <a:r>
              <a:rPr lang="en-CA" b="0" i="0" dirty="0">
                <a:solidFill>
                  <a:srgbClr val="1B1B1B"/>
                </a:solidFill>
                <a:effectLst/>
                <a:latin typeface="Public Sans Web"/>
              </a:rPr>
              <a:t>chevaux de trait (tous hongres)</a:t>
            </a:r>
          </a:p>
          <a:p>
            <a:pPr lvl="1"/>
            <a:r>
              <a:rPr lang="en-CA" b="0" i="0" dirty="0">
                <a:solidFill>
                  <a:srgbClr val="1B1B1B"/>
                </a:solidFill>
                <a:effectLst/>
                <a:latin typeface="Public Sans Web"/>
              </a:rPr>
              <a:t>41 sur l'</a:t>
            </a:r>
            <a:r>
              <a:rPr lang="en-CA" dirty="0">
                <a:solidFill>
                  <a:srgbClr val="1B1B1B"/>
                </a:solidFill>
                <a:latin typeface="Public Sans Web"/>
              </a:rPr>
              <a:t>Index Farm</a:t>
            </a:r>
          </a:p>
          <a:p>
            <a:pPr lvl="1"/>
            <a:r>
              <a:rPr lang="en-CA" b="0" i="0" dirty="0">
                <a:solidFill>
                  <a:srgbClr val="1B1B1B"/>
                </a:solidFill>
                <a:effectLst/>
                <a:latin typeface="Public Sans Web"/>
              </a:rPr>
              <a:t>8 tracés sont des hongres en Floride, en Iowa, dans le Maine, dans le Maryland, en Caroline du Nord</a:t>
            </a:r>
          </a:p>
          <a:p>
            <a:pPr lvl="1"/>
            <a:r>
              <a:rPr lang="en-CA" dirty="0">
                <a:solidFill>
                  <a:srgbClr val="1B1B1B"/>
                </a:solidFill>
                <a:latin typeface="Public Sans Web"/>
              </a:rPr>
              <a:t>La traçabilité n'a pas révélé la source de l'infection</a:t>
            </a:r>
            <a:endParaRPr lang="en-CA" b="0" i="0" dirty="0">
              <a:solidFill>
                <a:srgbClr val="1B1B1B"/>
              </a:solidFill>
              <a:effectLst/>
              <a:latin typeface="Public Sans Web"/>
            </a:endParaRPr>
          </a:p>
        </p:txBody>
      </p:sp>
      <p:pic>
        <p:nvPicPr>
          <p:cNvPr id="7" name="Content Placeholder 6" descr="A group of horses standing together&#10;&#10;Description automatically generated">
            <a:extLst>
              <a:ext uri="{FF2B5EF4-FFF2-40B4-BE49-F238E27FC236}">
                <a16:creationId xmlns:a16="http://schemas.microsoft.com/office/drawing/2014/main" id="{FA112F68-1FF7-5F27-AF16-BC5A0923EE5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19800" y="1825625"/>
            <a:ext cx="5964498" cy="3727811"/>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15D95D99-0EC3-A70F-5753-D5F6454932B4}"/>
              </a:ext>
            </a:extLst>
          </p:cNvPr>
          <p:cNvSpPr>
            <a:spLocks noGrp="1"/>
          </p:cNvSpPr>
          <p:nvPr>
            <p:ph type="sldNum" sz="quarter" idx="10"/>
          </p:nvPr>
        </p:nvSpPr>
        <p:spPr/>
        <p:txBody>
          <a:bodyPr/>
          <a:lstStyle/>
          <a:p>
            <a:pPr>
              <a:defRPr/>
            </a:pPr>
            <a:fld id="{222C2B47-41F2-42A5-AA41-34CCD9669551}" type="slidenum">
              <a:rPr lang="en-US" smtClean="0"/>
              <a:t>2</a:t>
            </a:fld>
            <a:endParaRPr lang="en-US" dirty="0"/>
          </a:p>
        </p:txBody>
      </p:sp>
    </p:spTree>
    <p:extLst>
      <p:ext uri="{BB962C8B-B14F-4D97-AF65-F5344CB8AC3E}">
        <p14:creationId xmlns:p14="http://schemas.microsoft.com/office/powerpoint/2010/main" val="66203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D65C8D-B742-2985-29C2-23E96901CDD5}"/>
              </a:ext>
            </a:extLst>
          </p:cNvPr>
          <p:cNvPicPr>
            <a:picLocks noChangeAspect="1"/>
          </p:cNvPicPr>
          <p:nvPr/>
        </p:nvPicPr>
        <p:blipFill>
          <a:blip r:embed="rId3"/>
          <a:stretch>
            <a:fillRect/>
          </a:stretch>
        </p:blipFill>
        <p:spPr>
          <a:xfrm>
            <a:off x="2897507" y="1121638"/>
            <a:ext cx="8921419" cy="520007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41514" y="85748"/>
            <a:ext cx="10515600" cy="1325563"/>
          </a:xfrm>
        </p:spPr>
        <p:txBody>
          <a:bodyPr/>
          <a:lstStyle/>
          <a:p>
            <a:r>
              <a:rPr lang="en-CA" dirty="0"/>
              <a:t>Virus du Nil occidental </a:t>
            </a:r>
          </a:p>
        </p:txBody>
      </p:sp>
      <p:sp>
        <p:nvSpPr>
          <p:cNvPr id="3" name="Content Placeholder 2"/>
          <p:cNvSpPr>
            <a:spLocks noGrp="1"/>
          </p:cNvSpPr>
          <p:nvPr>
            <p:ph sz="half" idx="1"/>
          </p:nvPr>
        </p:nvSpPr>
        <p:spPr>
          <a:xfrm>
            <a:off x="373074" y="2598216"/>
            <a:ext cx="2524433" cy="2665118"/>
          </a:xfrm>
        </p:spPr>
        <p:txBody>
          <a:bodyPr/>
          <a:lstStyle/>
          <a:p>
            <a:pPr marL="0" indent="0">
              <a:buNone/>
            </a:pPr>
            <a:r>
              <a:rPr lang="en-CA" sz="3200" dirty="0"/>
              <a:t>Le nombre de rapports sur le VNO est revenu au niveau de base.</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3</a:t>
            </a:fld>
            <a:endParaRPr lang="en-US"/>
          </a:p>
        </p:txBody>
      </p:sp>
      <p:sp>
        <p:nvSpPr>
          <p:cNvPr id="4" name="Rectangle 3">
            <a:extLst>
              <a:ext uri="{FF2B5EF4-FFF2-40B4-BE49-F238E27FC236}">
                <a16:creationId xmlns:a16="http://schemas.microsoft.com/office/drawing/2014/main" id="{4BFD229A-4B73-B27A-F988-8ECE0526C65F}"/>
              </a:ext>
            </a:extLst>
          </p:cNvPr>
          <p:cNvSpPr/>
          <p:nvPr/>
        </p:nvSpPr>
        <p:spPr>
          <a:xfrm>
            <a:off x="11213432" y="2598216"/>
            <a:ext cx="583961" cy="31167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4422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224389-27FD-4996-9866-F64B614C2531}"/>
              </a:ext>
            </a:extLst>
          </p:cNvPr>
          <p:cNvPicPr>
            <a:picLocks noChangeAspect="1"/>
          </p:cNvPicPr>
          <p:nvPr/>
        </p:nvPicPr>
        <p:blipFill>
          <a:blip r:embed="rId3"/>
          <a:stretch>
            <a:fillRect/>
          </a:stretch>
        </p:blipFill>
        <p:spPr>
          <a:xfrm>
            <a:off x="3405387" y="1299480"/>
            <a:ext cx="8141118" cy="4845299"/>
          </a:xfrm>
          <a:prstGeom prst="rect">
            <a:avLst/>
          </a:prstGeom>
        </p:spPr>
      </p:pic>
      <p:sp>
        <p:nvSpPr>
          <p:cNvPr id="2" name="Title 1"/>
          <p:cNvSpPr>
            <a:spLocks noGrp="1"/>
          </p:cNvSpPr>
          <p:nvPr>
            <p:ph type="title"/>
          </p:nvPr>
        </p:nvSpPr>
        <p:spPr>
          <a:xfrm>
            <a:off x="142009" y="136525"/>
            <a:ext cx="10515600" cy="1325563"/>
          </a:xfrm>
        </p:spPr>
        <p:txBody>
          <a:bodyPr/>
          <a:lstStyle/>
          <a:p>
            <a:r>
              <a:rPr lang="en-CA" dirty="0"/>
              <a:t>Encéphalite équine de l'Est</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4</a:t>
            </a:fld>
            <a:endParaRPr lang="en-US"/>
          </a:p>
        </p:txBody>
      </p:sp>
      <p:sp>
        <p:nvSpPr>
          <p:cNvPr id="6" name="Content Placeholder 5">
            <a:extLst>
              <a:ext uri="{FF2B5EF4-FFF2-40B4-BE49-F238E27FC236}">
                <a16:creationId xmlns:a16="http://schemas.microsoft.com/office/drawing/2014/main" id="{23BF7D41-449F-3E2D-B490-DBCD25E12E42}"/>
              </a:ext>
            </a:extLst>
          </p:cNvPr>
          <p:cNvSpPr txBox="1">
            <a:spLocks/>
          </p:cNvSpPr>
          <p:nvPr/>
        </p:nvSpPr>
        <p:spPr bwMode="auto">
          <a:xfrm>
            <a:off x="253808" y="1889136"/>
            <a:ext cx="290087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500"/>
              </a:spcAft>
            </a:pPr>
            <a:r>
              <a:rPr lang="en-US" sz="3200" dirty="0"/>
              <a:t>Le nombre de signalements d'EEE est revenu au niveau de base</a:t>
            </a:r>
          </a:p>
          <a:p>
            <a:pPr>
              <a:spcBef>
                <a:spcPts val="0"/>
              </a:spcBef>
              <a:spcAft>
                <a:spcPts val="500"/>
              </a:spcAft>
            </a:pPr>
            <a:r>
              <a:rPr lang="en-US" sz="2000" dirty="0">
                <a:hlinkClick r:id="rId4"/>
              </a:rPr>
              <a:t>Santé publique Ottawa signale un premier cas humain d'encéphalite équine de l'Est à Ottawa | CTV News</a:t>
            </a:r>
            <a:endParaRPr lang="en-US" sz="3200" dirty="0"/>
          </a:p>
        </p:txBody>
      </p:sp>
      <p:sp>
        <p:nvSpPr>
          <p:cNvPr id="9" name="Rectangle 8">
            <a:extLst>
              <a:ext uri="{FF2B5EF4-FFF2-40B4-BE49-F238E27FC236}">
                <a16:creationId xmlns:a16="http://schemas.microsoft.com/office/drawing/2014/main" id="{E433DB86-2260-13B3-9005-9369391BD80E}"/>
              </a:ext>
            </a:extLst>
          </p:cNvPr>
          <p:cNvSpPr/>
          <p:nvPr/>
        </p:nvSpPr>
        <p:spPr>
          <a:xfrm>
            <a:off x="10816555" y="3430038"/>
            <a:ext cx="537245" cy="19742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338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78BEE7-E9DB-107E-25CD-46D3475B6E29}"/>
              </a:ext>
            </a:extLst>
          </p:cNvPr>
          <p:cNvPicPr>
            <a:picLocks noChangeAspect="1"/>
          </p:cNvPicPr>
          <p:nvPr/>
        </p:nvPicPr>
        <p:blipFill>
          <a:blip r:embed="rId3"/>
          <a:stretch>
            <a:fillRect/>
          </a:stretch>
        </p:blipFill>
        <p:spPr>
          <a:xfrm>
            <a:off x="7047110" y="877887"/>
            <a:ext cx="5057259" cy="513346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36525" y="-87313"/>
            <a:ext cx="10515600" cy="685773"/>
          </a:xfrm>
        </p:spPr>
        <p:txBody>
          <a:bodyPr/>
          <a:lstStyle/>
          <a:p>
            <a:pPr>
              <a:defRPr/>
            </a:pPr>
            <a:r>
              <a:rPr lang="en-US" sz="3200" dirty="0"/>
              <a:t>Nouveau ver du monde “Screwworm” en Amérique centrale</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88913" y="877888"/>
            <a:ext cx="6388100" cy="5735637"/>
          </a:xfrm>
        </p:spPr>
        <p:txBody>
          <a:bodyPr/>
          <a:lstStyle/>
          <a:p>
            <a:r>
              <a:rPr lang="en-US" altLang="en-US" sz="2400" dirty="0">
                <a:solidFill>
                  <a:prstClr val="black"/>
                </a:solidFill>
                <a:hlinkClick r:id="" action="ppaction://noaction"/>
              </a:rPr>
              <a:t>Août 2023 </a:t>
            </a:r>
            <a:r>
              <a:rPr lang="en-US" altLang="en-US" sz="2400" dirty="0">
                <a:solidFill>
                  <a:prstClr val="black"/>
                </a:solidFill>
              </a:rPr>
              <a:t>Des cas sont apparus au Panama ; les mouvements d'animaux ont été interrompus. Après ou en même temps que la libération de mouches stériles.</a:t>
            </a:r>
            <a:endParaRPr lang="en-US" altLang="en-US" sz="2400" u="sng" dirty="0"/>
          </a:p>
          <a:p>
            <a:r>
              <a:rPr lang="en-US" altLang="en-US" sz="2400" dirty="0"/>
              <a:t>Une marche lente et régulière vers le nord</a:t>
            </a:r>
          </a:p>
          <a:p>
            <a:r>
              <a:rPr lang="en-US" altLang="en-US" sz="2400" dirty="0"/>
              <a:t>A partir du 4 décembre 2024, selon la </a:t>
            </a:r>
            <a:r>
              <a:rPr lang="en-US" altLang="en-US" sz="2400" dirty="0">
                <a:hlinkClick r:id="rId4"/>
              </a:rPr>
              <a:t>COPEG </a:t>
            </a:r>
            <a:r>
              <a:rPr lang="en-US" altLang="en-US" sz="2400" dirty="0"/>
              <a:t>: </a:t>
            </a:r>
          </a:p>
          <a:p>
            <a:pPr lvl="1"/>
            <a:r>
              <a:rPr lang="en-US" altLang="en-US" sz="1800" dirty="0"/>
              <a:t>Panama - 22 611 cas</a:t>
            </a:r>
          </a:p>
          <a:p>
            <a:pPr lvl="1"/>
            <a:r>
              <a:rPr lang="en-US" altLang="en-US" sz="1800" dirty="0"/>
              <a:t>Costa Rica - 11 627 cas </a:t>
            </a:r>
          </a:p>
          <a:p>
            <a:pPr lvl="1"/>
            <a:r>
              <a:rPr lang="en-US" altLang="en-US" sz="1800" dirty="0"/>
              <a:t>Nicaragua - 6 436 cas</a:t>
            </a:r>
          </a:p>
          <a:p>
            <a:pPr lvl="1"/>
            <a:r>
              <a:rPr lang="en-US" altLang="en-US" sz="1800" dirty="0"/>
              <a:t>Honduras - 105</a:t>
            </a:r>
          </a:p>
          <a:p>
            <a:pPr lvl="1"/>
            <a:r>
              <a:rPr lang="en-US" altLang="en-US" sz="1800" dirty="0"/>
              <a:t>Guatemala - 32</a:t>
            </a:r>
          </a:p>
          <a:p>
            <a:pPr lvl="1"/>
            <a:r>
              <a:rPr lang="en-US" altLang="en-US" sz="1800" dirty="0"/>
              <a:t>Mexique - 2</a:t>
            </a:r>
          </a:p>
          <a:p>
            <a:r>
              <a:rPr lang="en-US" altLang="en-US" sz="2200" dirty="0"/>
              <a:t>Cas humains au Costa Rica, au Panama et au Nicaragua</a:t>
            </a:r>
          </a:p>
          <a:p>
            <a:r>
              <a:rPr lang="en-US" altLang="en-US" sz="2200" dirty="0"/>
              <a:t>Potentiellement lié à un </a:t>
            </a:r>
            <a:r>
              <a:rPr lang="en-US" altLang="en-US" sz="2200" dirty="0">
                <a:hlinkClick r:id="rId5"/>
              </a:rPr>
              <a:t>trafic illégal de bétail </a:t>
            </a:r>
            <a:endParaRPr lang="en-US" altLang="en-US" sz="2200" dirty="0"/>
          </a:p>
          <a:p>
            <a:r>
              <a:rPr lang="en-US" altLang="en-US" sz="2200" dirty="0"/>
              <a:t>Les risques pour la faune ne sont pas définis</a:t>
            </a:r>
          </a:p>
        </p:txBody>
      </p:sp>
      <p:sp>
        <p:nvSpPr>
          <p:cNvPr id="26631" name="TextBox 5">
            <a:hlinkClick r:id="rId4"/>
            <a:extLst>
              <a:ext uri="{FF2B5EF4-FFF2-40B4-BE49-F238E27FC236}">
                <a16:creationId xmlns:a16="http://schemas.microsoft.com/office/drawing/2014/main" id="{54391E66-79FB-F558-5445-F0D51D124019}"/>
              </a:ext>
            </a:extLst>
          </p:cNvPr>
          <p:cNvSpPr txBox="1">
            <a:spLocks noChangeArrowheads="1"/>
          </p:cNvSpPr>
          <p:nvPr/>
        </p:nvSpPr>
        <p:spPr bwMode="auto">
          <a:xfrm>
            <a:off x="10258425" y="5252144"/>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4"/>
              </a:rPr>
              <a:t>COPEG</a:t>
            </a:r>
            <a:endParaRPr lang="en-CA" alt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78CA-4403-677E-0766-5B92651562DD}"/>
              </a:ext>
            </a:extLst>
          </p:cNvPr>
          <p:cNvSpPr>
            <a:spLocks noGrp="1"/>
          </p:cNvSpPr>
          <p:nvPr>
            <p:ph type="title"/>
          </p:nvPr>
        </p:nvSpPr>
        <p:spPr>
          <a:xfrm>
            <a:off x="838200" y="160355"/>
            <a:ext cx="10515600" cy="1325563"/>
          </a:xfrm>
        </p:spPr>
        <p:txBody>
          <a:bodyPr/>
          <a:lstStyle/>
          <a:p>
            <a:r>
              <a:rPr lang="en-US" sz="2400" dirty="0">
                <a:hlinkClick r:id="rId3"/>
              </a:rPr>
              <a:t>Le Mexique notifie les États-Unis de la détection d'un nouveau ver de la vrillette mondiale | Animal and Plant Health Inspection Service</a:t>
            </a:r>
            <a:br>
              <a:rPr lang="en-US" sz="2400" dirty="0"/>
            </a:br>
            <a:endParaRPr lang="en-CA" sz="2400" dirty="0"/>
          </a:p>
        </p:txBody>
      </p:sp>
      <p:sp>
        <p:nvSpPr>
          <p:cNvPr id="3" name="Text Placeholder 2">
            <a:extLst>
              <a:ext uri="{FF2B5EF4-FFF2-40B4-BE49-F238E27FC236}">
                <a16:creationId xmlns:a16="http://schemas.microsoft.com/office/drawing/2014/main" id="{42F26400-7E6B-D3AD-161F-E77DEA37BACF}"/>
              </a:ext>
            </a:extLst>
          </p:cNvPr>
          <p:cNvSpPr>
            <a:spLocks noGrp="1"/>
          </p:cNvSpPr>
          <p:nvPr>
            <p:ph type="body" sz="quarter" idx="13"/>
          </p:nvPr>
        </p:nvSpPr>
        <p:spPr>
          <a:xfrm>
            <a:off x="584338" y="1084927"/>
            <a:ext cx="5920409" cy="4665662"/>
          </a:xfrm>
        </p:spPr>
        <p:txBody>
          <a:bodyPr/>
          <a:lstStyle/>
          <a:p>
            <a:r>
              <a:rPr lang="en-US" sz="2400" b="0" i="0" dirty="0">
                <a:solidFill>
                  <a:srgbClr val="171717"/>
                </a:solidFill>
                <a:effectLst/>
                <a:latin typeface="Public Sans Web"/>
              </a:rPr>
              <a:t>Le NWS a été découvert sur une vache dans l'État du Chiapas, dans le sud du Mexique, à un poste de contrôle proche de la frontière avec le Guatemala.</a:t>
            </a:r>
          </a:p>
          <a:p>
            <a:r>
              <a:rPr lang="en-US" sz="2400" dirty="0">
                <a:solidFill>
                  <a:srgbClr val="171717"/>
                </a:solidFill>
                <a:latin typeface="Public Sans Web"/>
              </a:rPr>
              <a:t>1/100 vaches présentaient une lésion de l'oreille</a:t>
            </a:r>
            <a:endParaRPr lang="es-ES" sz="2400" dirty="0"/>
          </a:p>
          <a:p>
            <a:r>
              <a:rPr lang="en-CA" sz="2400" dirty="0"/>
              <a:t>Arrêt des échanges de bétail entre le Mexique et les États-Unis (normalement &gt; 1 million d'animaux par an) </a:t>
            </a:r>
            <a:r>
              <a:rPr lang="en-CA" sz="2400" dirty="0">
                <a:hlinkClick r:id="rId4"/>
              </a:rPr>
              <a:t>USDA APHIS</a:t>
            </a:r>
            <a:endParaRPr lang="en-CA" sz="2400" dirty="0"/>
          </a:p>
          <a:p>
            <a:r>
              <a:rPr lang="en-CA" sz="2400" dirty="0"/>
              <a:t>Chiens et chevaux inspectés à la frontière américaine</a:t>
            </a:r>
          </a:p>
          <a:p>
            <a:r>
              <a:rPr lang="en-CA" sz="2400" dirty="0"/>
              <a:t>D'autres espèces ne sont pas autorisées à circuler du Mexique vers les États-Unis (porcs, moutons, chèvres, cervidés, camélidés).</a:t>
            </a:r>
          </a:p>
        </p:txBody>
      </p:sp>
      <p:sp>
        <p:nvSpPr>
          <p:cNvPr id="4" name="Slide Number Placeholder 3">
            <a:extLst>
              <a:ext uri="{FF2B5EF4-FFF2-40B4-BE49-F238E27FC236}">
                <a16:creationId xmlns:a16="http://schemas.microsoft.com/office/drawing/2014/main" id="{17AE165D-7885-E7EC-5548-A07B46FF85A4}"/>
              </a:ext>
            </a:extLst>
          </p:cNvPr>
          <p:cNvSpPr>
            <a:spLocks noGrp="1"/>
          </p:cNvSpPr>
          <p:nvPr>
            <p:ph type="sldNum" sz="quarter" idx="14"/>
          </p:nvPr>
        </p:nvSpPr>
        <p:spPr/>
        <p:txBody>
          <a:bodyPr/>
          <a:lstStyle/>
          <a:p>
            <a:pPr>
              <a:defRPr/>
            </a:pPr>
            <a:fld id="{68678C35-086D-4198-975D-7CAE096F9A66}" type="slidenum">
              <a:rPr lang="en-US" altLang="en-US" smtClean="0"/>
              <a:t>6</a:t>
            </a:fld>
            <a:endParaRPr lang="en-US" altLang="en-US"/>
          </a:p>
        </p:txBody>
      </p:sp>
      <p:sp>
        <p:nvSpPr>
          <p:cNvPr id="7" name="Text Placeholder 2">
            <a:extLst>
              <a:ext uri="{FF2B5EF4-FFF2-40B4-BE49-F238E27FC236}">
                <a16:creationId xmlns:a16="http://schemas.microsoft.com/office/drawing/2014/main" id="{79F4FA13-1B0F-36AE-5ABC-B4CBB917D7BB}"/>
              </a:ext>
            </a:extLst>
          </p:cNvPr>
          <p:cNvSpPr txBox="1">
            <a:spLocks/>
          </p:cNvSpPr>
          <p:nvPr/>
        </p:nvSpPr>
        <p:spPr bwMode="auto">
          <a:xfrm>
            <a:off x="6758609" y="1403612"/>
            <a:ext cx="5052391"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Surveillance renforcée</a:t>
            </a:r>
          </a:p>
          <a:p>
            <a:r>
              <a:rPr lang="en-CA" dirty="0"/>
              <a:t>Lâchers de mouches stériles en cours</a:t>
            </a:r>
          </a:p>
        </p:txBody>
      </p:sp>
      <p:grpSp>
        <p:nvGrpSpPr>
          <p:cNvPr id="11" name="Group 10">
            <a:extLst>
              <a:ext uri="{FF2B5EF4-FFF2-40B4-BE49-F238E27FC236}">
                <a16:creationId xmlns:a16="http://schemas.microsoft.com/office/drawing/2014/main" id="{B4E616F5-07FD-82F1-74CF-4039306CACC7}"/>
              </a:ext>
            </a:extLst>
          </p:cNvPr>
          <p:cNvGrpSpPr/>
          <p:nvPr/>
        </p:nvGrpSpPr>
        <p:grpSpPr>
          <a:xfrm>
            <a:off x="7012469" y="2407939"/>
            <a:ext cx="4544669" cy="4063987"/>
            <a:chOff x="6758609" y="1832569"/>
            <a:chExt cx="4730592" cy="4381899"/>
          </a:xfrm>
        </p:grpSpPr>
        <p:pic>
          <p:nvPicPr>
            <p:cNvPr id="9" name="Picture 8">
              <a:extLst>
                <a:ext uri="{FF2B5EF4-FFF2-40B4-BE49-F238E27FC236}">
                  <a16:creationId xmlns:a16="http://schemas.microsoft.com/office/drawing/2014/main" id="{EFD3DB7B-2973-5C9B-B572-C10497728F60}"/>
                </a:ext>
              </a:extLst>
            </p:cNvPr>
            <p:cNvPicPr>
              <a:picLocks noChangeAspect="1"/>
            </p:cNvPicPr>
            <p:nvPr/>
          </p:nvPicPr>
          <p:blipFill>
            <a:blip r:embed="rId5"/>
            <a:stretch>
              <a:fillRect/>
            </a:stretch>
          </p:blipFill>
          <p:spPr>
            <a:xfrm>
              <a:off x="6758609" y="1832569"/>
              <a:ext cx="4730592" cy="4381899"/>
            </a:xfrm>
            <a:prstGeom prst="rect">
              <a:avLst/>
            </a:prstGeom>
            <a:ln>
              <a:noFill/>
            </a:ln>
            <a:effectLst>
              <a:outerShdw blurRad="292100" dist="139700" dir="2700000" algn="tl" rotWithShape="0">
                <a:srgbClr val="333333">
                  <a:alpha val="65000"/>
                </a:srgbClr>
              </a:outerShdw>
            </a:effectLst>
          </p:spPr>
        </p:pic>
        <p:sp>
          <p:nvSpPr>
            <p:cNvPr id="10" name="Star: 5 Points 9">
              <a:extLst>
                <a:ext uri="{FF2B5EF4-FFF2-40B4-BE49-F238E27FC236}">
                  <a16:creationId xmlns:a16="http://schemas.microsoft.com/office/drawing/2014/main" id="{61B7EACB-A983-2773-80E5-62B9EF5DF122}"/>
                </a:ext>
              </a:extLst>
            </p:cNvPr>
            <p:cNvSpPr/>
            <p:nvPr/>
          </p:nvSpPr>
          <p:spPr>
            <a:xfrm>
              <a:off x="9968947" y="5362160"/>
              <a:ext cx="159026" cy="14908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0CDCFA28-20D4-07E8-3B1A-CAF1F5235D23}"/>
              </a:ext>
            </a:extLst>
          </p:cNvPr>
          <p:cNvSpPr txBox="1"/>
          <p:nvPr/>
        </p:nvSpPr>
        <p:spPr>
          <a:xfrm>
            <a:off x="1906025" y="2816841"/>
            <a:ext cx="1484057" cy="461665"/>
          </a:xfrm>
          <a:prstGeom prst="rect">
            <a:avLst/>
          </a:prstGeom>
          <a:noFill/>
        </p:spPr>
        <p:txBody>
          <a:bodyPr wrap="square">
            <a:spAutoFit/>
          </a:bodyPr>
          <a:lstStyle/>
          <a:p>
            <a:r>
              <a:rPr lang="en-US" sz="2400" dirty="0">
                <a:hlinkClick r:id="rId6"/>
              </a:rPr>
              <a:t>WAHIS</a:t>
            </a:r>
            <a:endParaRPr lang="en-CA" sz="2400" dirty="0"/>
          </a:p>
        </p:txBody>
      </p:sp>
    </p:spTree>
    <p:extLst>
      <p:ext uri="{BB962C8B-B14F-4D97-AF65-F5344CB8AC3E}">
        <p14:creationId xmlns:p14="http://schemas.microsoft.com/office/powerpoint/2010/main" val="2052299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D4633-B9DA-FF96-16DC-E6031216BA5B}"/>
              </a:ext>
            </a:extLst>
          </p:cNvPr>
          <p:cNvSpPr>
            <a:spLocks noGrp="1"/>
          </p:cNvSpPr>
          <p:nvPr>
            <p:ph type="title"/>
          </p:nvPr>
        </p:nvSpPr>
        <p:spPr>
          <a:xfrm>
            <a:off x="838200" y="365126"/>
            <a:ext cx="10515600" cy="910990"/>
          </a:xfrm>
        </p:spPr>
        <p:txBody>
          <a:bodyPr/>
          <a:lstStyle/>
          <a:p>
            <a:r>
              <a:rPr lang="en-US" sz="3200" i="0" dirty="0">
                <a:solidFill>
                  <a:srgbClr val="222222"/>
                </a:solidFill>
                <a:effectLst/>
                <a:hlinkClick r:id="rId3"/>
              </a:rPr>
              <a:t>Preuve de la propagation de l'influenza A(H5N1) chez les chevaux en Mongolie</a:t>
            </a:r>
            <a:br>
              <a:rPr lang="en-US" sz="3200" b="0" i="0" dirty="0">
                <a:solidFill>
                  <a:srgbClr val="222222"/>
                </a:solidFill>
                <a:effectLst/>
                <a:hlinkClick r:id="rId3"/>
              </a:rPr>
            </a:br>
            <a:endParaRPr lang="en-CA" sz="3200" dirty="0"/>
          </a:p>
        </p:txBody>
      </p:sp>
      <p:sp>
        <p:nvSpPr>
          <p:cNvPr id="5" name="Content Placeholder 4">
            <a:extLst>
              <a:ext uri="{FF2B5EF4-FFF2-40B4-BE49-F238E27FC236}">
                <a16:creationId xmlns:a16="http://schemas.microsoft.com/office/drawing/2014/main" id="{B7CF4F95-82B1-D4BB-86A8-DF5FD6C950F4}"/>
              </a:ext>
            </a:extLst>
          </p:cNvPr>
          <p:cNvSpPr>
            <a:spLocks noGrp="1"/>
          </p:cNvSpPr>
          <p:nvPr>
            <p:ph sz="half" idx="1"/>
          </p:nvPr>
        </p:nvSpPr>
        <p:spPr>
          <a:xfrm>
            <a:off x="370114" y="1163888"/>
            <a:ext cx="7420332" cy="4351338"/>
          </a:xfrm>
        </p:spPr>
        <p:txBody>
          <a:bodyPr/>
          <a:lstStyle/>
          <a:p>
            <a:r>
              <a:rPr lang="en-CA" sz="2400" dirty="0"/>
              <a:t>Juillet 2021 - octobre 2023</a:t>
            </a:r>
          </a:p>
          <a:p>
            <a:r>
              <a:rPr lang="en-CA" sz="2400" dirty="0"/>
              <a:t>2 provinces en Mongolie, 1 zone humide, 1 zone sèche</a:t>
            </a:r>
          </a:p>
          <a:p>
            <a:r>
              <a:rPr lang="en-CA" sz="2400" dirty="0"/>
              <a:t>24 troupeaux, 10 chevaux par troupeau testés 3 fois par an</a:t>
            </a:r>
          </a:p>
          <a:p>
            <a:r>
              <a:rPr lang="en-CA" sz="2400" dirty="0"/>
              <a:t>Chevaux non vaccinés et cliniquement sains</a:t>
            </a:r>
          </a:p>
          <a:p>
            <a:r>
              <a:rPr lang="en-CA" sz="2400" dirty="0"/>
              <a:t>Pas d'antécédents de maladie respiratoire</a:t>
            </a:r>
          </a:p>
          <a:p>
            <a:r>
              <a:rPr lang="en-CA" sz="2400" dirty="0"/>
              <a:t>997 échantillons testés avec H5 ELISA</a:t>
            </a:r>
          </a:p>
          <a:p>
            <a:pPr lvl="1"/>
            <a:r>
              <a:rPr lang="en-CA" dirty="0"/>
              <a:t>9 positifs</a:t>
            </a:r>
          </a:p>
          <a:p>
            <a:pPr lvl="1"/>
            <a:r>
              <a:rPr lang="en-CA" dirty="0"/>
              <a:t>8 douteux</a:t>
            </a:r>
          </a:p>
          <a:p>
            <a:pPr lvl="1"/>
            <a:r>
              <a:rPr lang="en-CA" dirty="0"/>
              <a:t>980 négatif</a:t>
            </a:r>
          </a:p>
          <a:p>
            <a:pPr lvl="1"/>
            <a:endParaRPr lang="en-CA" dirty="0"/>
          </a:p>
          <a:p>
            <a:r>
              <a:rPr lang="en-CA" sz="2400" dirty="0"/>
              <a:t>2 chevaux positifs à la séroneutralisation, un de chaque région</a:t>
            </a:r>
          </a:p>
        </p:txBody>
      </p:sp>
      <p:pic>
        <p:nvPicPr>
          <p:cNvPr id="8" name="Content Placeholder 7" descr="A group of horses in a field and a group of horses standing in a pond">
            <a:extLst>
              <a:ext uri="{FF2B5EF4-FFF2-40B4-BE49-F238E27FC236}">
                <a16:creationId xmlns:a16="http://schemas.microsoft.com/office/drawing/2014/main" id="{7EC1B95F-887F-64E4-AA4D-69A63AF9364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790445" y="1163888"/>
            <a:ext cx="4383509" cy="515305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C0CDCA19-A581-7BE2-0516-E6CB81B57876}"/>
              </a:ext>
            </a:extLst>
          </p:cNvPr>
          <p:cNvSpPr>
            <a:spLocks noGrp="1"/>
          </p:cNvSpPr>
          <p:nvPr>
            <p:ph type="sldNum" sz="quarter" idx="10"/>
          </p:nvPr>
        </p:nvSpPr>
        <p:spPr/>
        <p:txBody>
          <a:bodyPr/>
          <a:lstStyle/>
          <a:p>
            <a:pPr>
              <a:defRPr/>
            </a:pPr>
            <a:fld id="{A5F12CC5-A507-4028-B3C9-257C8E707382}" type="slidenum">
              <a:rPr lang="en-US" smtClean="0"/>
              <a:t>7</a:t>
            </a:fld>
            <a:endParaRPr lang="en-US"/>
          </a:p>
        </p:txBody>
      </p:sp>
    </p:spTree>
    <p:extLst>
      <p:ext uri="{BB962C8B-B14F-4D97-AF65-F5344CB8AC3E}">
        <p14:creationId xmlns:p14="http://schemas.microsoft.com/office/powerpoint/2010/main" val="1463412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21E3-89F6-A488-BDBD-752B47F95738}"/>
              </a:ext>
            </a:extLst>
          </p:cNvPr>
          <p:cNvSpPr>
            <a:spLocks noGrp="1"/>
          </p:cNvSpPr>
          <p:nvPr>
            <p:ph type="title"/>
          </p:nvPr>
        </p:nvSpPr>
        <p:spPr/>
        <p:txBody>
          <a:bodyPr/>
          <a:lstStyle/>
          <a:p>
            <a:r>
              <a:rPr lang="en-US" dirty="0">
                <a:hlinkClick r:id="rId3"/>
              </a:rPr>
              <a:t>Une mystérieuse épidémie tue les animaux dans l'État du Sud-Darfour - </a:t>
            </a:r>
            <a:r>
              <a:rPr lang="en-US" dirty="0" err="1">
                <a:hlinkClick r:id="rId3"/>
              </a:rPr>
              <a:t>Al-Rakoba </a:t>
            </a:r>
            <a:r>
              <a:rPr lang="en-US" dirty="0">
                <a:hlinkClick r:id="rId3"/>
              </a:rPr>
              <a:t>newspaper</a:t>
            </a:r>
            <a:endParaRPr lang="en-CA" dirty="0"/>
          </a:p>
        </p:txBody>
      </p:sp>
      <p:sp>
        <p:nvSpPr>
          <p:cNvPr id="3" name="Text Placeholder 2">
            <a:extLst>
              <a:ext uri="{FF2B5EF4-FFF2-40B4-BE49-F238E27FC236}">
                <a16:creationId xmlns:a16="http://schemas.microsoft.com/office/drawing/2014/main" id="{6FB7AE27-2F1F-F8F6-593A-03E3D3C17B47}"/>
              </a:ext>
            </a:extLst>
          </p:cNvPr>
          <p:cNvSpPr>
            <a:spLocks noGrp="1"/>
          </p:cNvSpPr>
          <p:nvPr>
            <p:ph sz="half" idx="1"/>
          </p:nvPr>
        </p:nvSpPr>
        <p:spPr>
          <a:xfrm>
            <a:off x="161731" y="2349942"/>
            <a:ext cx="5698878" cy="3515512"/>
          </a:xfrm>
        </p:spPr>
        <p:txBody>
          <a:bodyPr/>
          <a:lstStyle/>
          <a:p>
            <a:r>
              <a:rPr lang="en-US" sz="2400" b="0" i="0" u="none" strike="noStrike" baseline="0" dirty="0">
                <a:solidFill>
                  <a:srgbClr val="000000"/>
                </a:solidFill>
                <a:latin typeface="Calibri" panose="020F0502020204030204" pitchFamily="34" charset="0"/>
              </a:rPr>
              <a:t>800 ânes sont morts récemment dans l'ouest du Soudan</a:t>
            </a:r>
          </a:p>
          <a:p>
            <a:r>
              <a:rPr lang="en-US" sz="2400" dirty="0">
                <a:solidFill>
                  <a:srgbClr val="000000"/>
                </a:solidFill>
                <a:latin typeface="Calibri" panose="020F0502020204030204" pitchFamily="34" charset="0"/>
              </a:rPr>
              <a:t>Léthargie, manque d'appétit écoulement nasal qui devient jaune en un jour ou deux</a:t>
            </a:r>
            <a:endParaRPr lang="en-US" sz="2400" b="0" i="0" u="none" strike="noStrike" baseline="0"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Le diagnostic était Trypanosomiase, espèce non identifiée.</a:t>
            </a:r>
          </a:p>
          <a:p>
            <a:r>
              <a:rPr lang="en-US" sz="2400" dirty="0">
                <a:solidFill>
                  <a:srgbClr val="000000"/>
                </a:solidFill>
                <a:latin typeface="Calibri" panose="020F0502020204030204" pitchFamily="34" charset="0"/>
              </a:rPr>
              <a:t>Propagé par les mouches piqueuses</a:t>
            </a:r>
          </a:p>
          <a:p>
            <a:r>
              <a:rPr lang="en-US" sz="2400" dirty="0">
                <a:solidFill>
                  <a:srgbClr val="000000"/>
                </a:solidFill>
                <a:latin typeface="Calibri" panose="020F0502020204030204" pitchFamily="34" charset="0"/>
              </a:rPr>
              <a:t>Interférence dans la réponse due à la guerre</a:t>
            </a:r>
          </a:p>
          <a:p>
            <a:r>
              <a:rPr lang="en-US" sz="2400" dirty="0">
                <a:solidFill>
                  <a:srgbClr val="000000"/>
                </a:solidFill>
                <a:latin typeface="Calibri" panose="020F0502020204030204" pitchFamily="34" charset="0"/>
              </a:rPr>
              <a:t>A déclaration obligatoire immédiate au Canada</a:t>
            </a:r>
          </a:p>
        </p:txBody>
      </p:sp>
      <p:pic>
        <p:nvPicPr>
          <p:cNvPr id="7" name="Content Placeholder 6">
            <a:extLst>
              <a:ext uri="{FF2B5EF4-FFF2-40B4-BE49-F238E27FC236}">
                <a16:creationId xmlns:a16="http://schemas.microsoft.com/office/drawing/2014/main" id="{EAD46BB2-4846-5275-0A4B-E860A7915003}"/>
              </a:ext>
            </a:extLst>
          </p:cNvPr>
          <p:cNvPicPr>
            <a:picLocks noGrp="1" noChangeAspect="1"/>
          </p:cNvPicPr>
          <p:nvPr>
            <p:ph sz="half" idx="2"/>
          </p:nvPr>
        </p:nvPicPr>
        <p:blipFill>
          <a:blip r:embed="rId4"/>
          <a:stretch>
            <a:fillRect/>
          </a:stretch>
        </p:blipFill>
        <p:spPr>
          <a:xfrm>
            <a:off x="6331391" y="2089114"/>
            <a:ext cx="5698878" cy="403716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502DC5E3-6ACB-144A-19C0-DBBBD116B769}"/>
              </a:ext>
            </a:extLst>
          </p:cNvPr>
          <p:cNvSpPr>
            <a:spLocks noGrp="1"/>
          </p:cNvSpPr>
          <p:nvPr>
            <p:ph type="sldNum" sz="quarter" idx="10"/>
          </p:nvPr>
        </p:nvSpPr>
        <p:spPr/>
        <p:txBody>
          <a:bodyPr/>
          <a:lstStyle/>
          <a:p>
            <a:pPr>
              <a:defRPr/>
            </a:pPr>
            <a:fld id="{A5F12CC5-A507-4028-B3C9-257C8E707382}" type="slidenum">
              <a:rPr lang="en-US" smtClean="0"/>
              <a:t>8</a:t>
            </a:fld>
            <a:endParaRPr lang="en-US"/>
          </a:p>
        </p:txBody>
      </p:sp>
    </p:spTree>
    <p:extLst>
      <p:ext uri="{BB962C8B-B14F-4D97-AF65-F5344CB8AC3E}">
        <p14:creationId xmlns:p14="http://schemas.microsoft.com/office/powerpoint/2010/main" val="237363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BD61-4F29-A4EB-27D4-054256AC449D}"/>
              </a:ext>
            </a:extLst>
          </p:cNvPr>
          <p:cNvSpPr>
            <a:spLocks noGrp="1"/>
          </p:cNvSpPr>
          <p:nvPr>
            <p:ph type="title"/>
          </p:nvPr>
        </p:nvSpPr>
        <p:spPr>
          <a:xfrm>
            <a:off x="838200" y="681038"/>
            <a:ext cx="6770004" cy="1325563"/>
          </a:xfrm>
        </p:spPr>
        <p:txBody>
          <a:bodyPr/>
          <a:lstStyle/>
          <a:p>
            <a:r>
              <a:rPr lang="en-US" sz="2800" dirty="0">
                <a:hlinkClick r:id="rId3"/>
              </a:rPr>
              <a:t>Virus de la stomatite vésiculaire détecté chez les moucherons piqueurs et les mouches noires lors de l'épidémie de 2023 dans le sud de la Californie</a:t>
            </a:r>
            <a:endParaRPr lang="en-CA" sz="2800" dirty="0"/>
          </a:p>
        </p:txBody>
      </p:sp>
      <p:sp>
        <p:nvSpPr>
          <p:cNvPr id="5" name="Content Placeholder 4">
            <a:extLst>
              <a:ext uri="{FF2B5EF4-FFF2-40B4-BE49-F238E27FC236}">
                <a16:creationId xmlns:a16="http://schemas.microsoft.com/office/drawing/2014/main" id="{75F33FFC-6FA9-66F6-F520-D543872BE1D4}"/>
              </a:ext>
            </a:extLst>
          </p:cNvPr>
          <p:cNvSpPr>
            <a:spLocks noGrp="1"/>
          </p:cNvSpPr>
          <p:nvPr>
            <p:ph sz="half" idx="1"/>
          </p:nvPr>
        </p:nvSpPr>
        <p:spPr>
          <a:xfrm>
            <a:off x="838200" y="2580361"/>
            <a:ext cx="6537960" cy="3596601"/>
          </a:xfrm>
        </p:spPr>
        <p:txBody>
          <a:bodyPr/>
          <a:lstStyle/>
          <a:p>
            <a:r>
              <a:rPr lang="en-CA" dirty="0"/>
              <a:t>2023 : premier </a:t>
            </a:r>
            <a:r>
              <a:rPr lang="en-CA" dirty="0" err="1"/>
              <a:t>cas</a:t>
            </a:r>
            <a:r>
              <a:rPr lang="en-CA" dirty="0"/>
              <a:t> de VSV non lié aux mouvements d'animaux en Californie</a:t>
            </a:r>
          </a:p>
          <a:p>
            <a:r>
              <a:rPr lang="en-CA" dirty="0"/>
              <a:t>Le VSV est endémique au Mexique et en Amérique centrale et des introductions sporadiques ont eu lieu aux États-Unis.</a:t>
            </a:r>
          </a:p>
          <a:p>
            <a:r>
              <a:rPr lang="en-CA" dirty="0"/>
              <a:t>La dernière épidémie en Californie remonte à 1982.</a:t>
            </a:r>
          </a:p>
        </p:txBody>
      </p:sp>
      <p:pic>
        <p:nvPicPr>
          <p:cNvPr id="8" name="Content Placeholder 7">
            <a:hlinkClick r:id="rId4"/>
            <a:extLst>
              <a:ext uri="{FF2B5EF4-FFF2-40B4-BE49-F238E27FC236}">
                <a16:creationId xmlns:a16="http://schemas.microsoft.com/office/drawing/2014/main" id="{D5E16D65-C9D2-8854-0AFA-D3134D3A45EB}"/>
              </a:ext>
            </a:extLst>
          </p:cNvPr>
          <p:cNvPicPr>
            <a:picLocks noGrp="1" noChangeAspect="1"/>
          </p:cNvPicPr>
          <p:nvPr>
            <p:ph sz="half" idx="2"/>
          </p:nvPr>
        </p:nvPicPr>
        <p:blipFill>
          <a:blip r:embed="rId5"/>
          <a:stretch>
            <a:fillRect/>
          </a:stretch>
        </p:blipFill>
        <p:spPr>
          <a:xfrm>
            <a:off x="7608204" y="0"/>
            <a:ext cx="4404726" cy="6705704"/>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B1A190E1-5B79-F189-FD03-5DD88E616100}"/>
              </a:ext>
            </a:extLst>
          </p:cNvPr>
          <p:cNvSpPr>
            <a:spLocks noGrp="1"/>
          </p:cNvSpPr>
          <p:nvPr>
            <p:ph type="sldNum" sz="quarter" idx="10"/>
          </p:nvPr>
        </p:nvSpPr>
        <p:spPr/>
        <p:txBody>
          <a:bodyPr/>
          <a:lstStyle/>
          <a:p>
            <a:pPr>
              <a:defRPr/>
            </a:pPr>
            <a:fld id="{A5F12CC5-A507-4028-B3C9-257C8E707382}" type="slidenum">
              <a:rPr lang="en-US" smtClean="0"/>
              <a:t>9</a:t>
            </a:fld>
            <a:endParaRPr lang="en-US"/>
          </a:p>
        </p:txBody>
      </p:sp>
    </p:spTree>
    <p:extLst>
      <p:ext uri="{BB962C8B-B14F-4D97-AF65-F5344CB8AC3E}">
        <p14:creationId xmlns:p14="http://schemas.microsoft.com/office/powerpoint/2010/main" val="365371394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23323</TotalTime>
  <Words>1493</Words>
  <Application>Microsoft Office PowerPoint</Application>
  <PresentationFormat>Widescreen</PresentationFormat>
  <Paragraphs>133</Paragraphs>
  <Slides>12</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Open Sans</vt:lpstr>
      <vt:lpstr>open_sansregular</vt:lpstr>
      <vt:lpstr>Public Sans Web</vt:lpstr>
      <vt:lpstr>2_Office Theme</vt:lpstr>
      <vt:lpstr>Communauté des maladies émergentes et zoonotiques Identifier les risques émergents grâce à l'intelligence collective</vt:lpstr>
      <vt:lpstr>Métrite contagieuse équine aux États-Unis (en cours)</vt:lpstr>
      <vt:lpstr>Virus du Nil occidental </vt:lpstr>
      <vt:lpstr>Encéphalite équine de l'Est</vt:lpstr>
      <vt:lpstr>Nouveau ver du monde “Screwworm” en Amérique centrale</vt:lpstr>
      <vt:lpstr>Le Mexique notifie les États-Unis de la détection d'un nouveau ver de la vrillette mondiale | Animal and Plant Health Inspection Service </vt:lpstr>
      <vt:lpstr>Preuve de la propagation de l'influenza A(H5N1) chez les chevaux en Mongolie </vt:lpstr>
      <vt:lpstr>Une mystérieuse épidémie tue les animaux dans l'État du Sud-Darfour - Al-Rakoba newspaper</vt:lpstr>
      <vt:lpstr>Virus de la stomatite vésiculaire détecté chez les moucherons piqueurs et les mouches noires lors de l'épidémie de 2023 dans le sud de la Californie</vt:lpstr>
      <vt:lpstr>Virus de la stomatite vésiculaire détecté chez les moucherons piqueurs et les mouches noires lors de l'épidémie de 2023 dans le sud de la Californie</vt:lpstr>
      <vt:lpstr>Espèces capturées et espèces positives</vt:lpstr>
      <vt:lpstr>Virus de la stomatite vésiculaire détecté chez les moucherons piqueurs et les mouches noires lors de l'épidémie de 2023 dans le sud de la Californie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docId:B20CC8AAF762A6C4653CC80F4483B1D7</cp:keywords>
  <cp:lastModifiedBy>Murray Gillies</cp:lastModifiedBy>
  <cp:revision>541</cp:revision>
  <dcterms:created xsi:type="dcterms:W3CDTF">2020-02-07T23:34:08Z</dcterms:created>
  <dcterms:modified xsi:type="dcterms:W3CDTF">2024-12-20T15:47:05Z</dcterms:modified>
</cp:coreProperties>
</file>