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21"/>
  </p:notesMasterIdLst>
  <p:sldIdLst>
    <p:sldId id="256" r:id="rId5"/>
    <p:sldId id="262" r:id="rId6"/>
    <p:sldId id="466" r:id="rId7"/>
    <p:sldId id="474" r:id="rId8"/>
    <p:sldId id="371" r:id="rId9"/>
    <p:sldId id="468" r:id="rId10"/>
    <p:sldId id="324" r:id="rId11"/>
    <p:sldId id="382" r:id="rId12"/>
    <p:sldId id="467" r:id="rId13"/>
    <p:sldId id="473" r:id="rId14"/>
    <p:sldId id="472" r:id="rId15"/>
    <p:sldId id="381" r:id="rId16"/>
    <p:sldId id="471" r:id="rId17"/>
    <p:sldId id="343" r:id="rId18"/>
    <p:sldId id="469" r:id="rId19"/>
    <p:sldId id="470" r:id="rId2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Osbor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3709"/>
    <a:srgbClr val="A50021"/>
    <a:srgbClr val="990033"/>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83" autoAdjust="0"/>
    <p:restoredTop sz="89040" autoAdjust="0"/>
  </p:normalViewPr>
  <p:slideViewPr>
    <p:cSldViewPr snapToGrid="0">
      <p:cViewPr varScale="1">
        <p:scale>
          <a:sx n="56" d="100"/>
          <a:sy n="56" d="100"/>
        </p:scale>
        <p:origin x="64" y="31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[CFIA_ACIA-#22135249-v1-2024_Group_Notifications_to_CEZD.XLSX]Sheet1!PivotTable1</c:name>
    <c:fmtId val="-1"/>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Lst>
        </c:dLbl>
      </c:pivotFmt>
    </c:pivotFmts>
    <c:plotArea>
      <c:layout/>
      <c:lineChart>
        <c:grouping val="standard"/>
        <c:varyColors val="0"/>
        <c:ser>
          <c:idx val="0"/>
          <c:order val="0"/>
          <c:tx>
            <c:strRef>
              <c:f>Sheet1!$B$3:$B$4</c:f>
              <c:strCache>
                <c:ptCount val="1"/>
                <c:pt idx="0">
                  <c:v>Notification de maladie</c:v>
                </c:pt>
              </c:strCache>
            </c:strRef>
          </c:tx>
          <c:spPr>
            <a:ln w="28575" cap="rnd">
              <a:solidFill>
                <a:schemeClr val="accent1"/>
              </a:solidFill>
              <a:round/>
            </a:ln>
            <a:effectLst/>
          </c:spPr>
          <c:marker>
            <c:symbol val="none"/>
          </c:marker>
          <c:cat>
            <c:strRef>
              <c:f>Sheet1!$A$5:$A$14</c:f>
              <c:strCache>
                <c:ptCount val="9"/>
                <c:pt idx="0">
                  <c:v>2016</c:v>
                </c:pt>
                <c:pt idx="1">
                  <c:v>2017</c:v>
                </c:pt>
                <c:pt idx="2">
                  <c:v>2018</c:v>
                </c:pt>
                <c:pt idx="3">
                  <c:v>2019</c:v>
                </c:pt>
                <c:pt idx="4">
                  <c:v>2020</c:v>
                </c:pt>
                <c:pt idx="5">
                  <c:v>2021</c:v>
                </c:pt>
                <c:pt idx="6">
                  <c:v>2022</c:v>
                </c:pt>
                <c:pt idx="7">
                  <c:v>2023</c:v>
                </c:pt>
                <c:pt idx="8">
                  <c:v>2024</c:v>
                </c:pt>
              </c:strCache>
            </c:strRef>
          </c:cat>
          <c:val>
            <c:numRef>
              <c:f>Sheet1!$B$5:$B$14</c:f>
              <c:numCache>
                <c:formatCode>General</c:formatCode>
                <c:ptCount val="9"/>
                <c:pt idx="2">
                  <c:v>4</c:v>
                </c:pt>
                <c:pt idx="3">
                  <c:v>8</c:v>
                </c:pt>
                <c:pt idx="4">
                  <c:v>1</c:v>
                </c:pt>
                <c:pt idx="5">
                  <c:v>12</c:v>
                </c:pt>
                <c:pt idx="6">
                  <c:v>47</c:v>
                </c:pt>
                <c:pt idx="7">
                  <c:v>17</c:v>
                </c:pt>
                <c:pt idx="8">
                  <c:v>30</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74-4DE6-8FBF-44657B150DEE}"/>
            </c:ext>
          </c:extLst>
        </c:ser>
        <c:ser>
          <c:idx val="1"/>
          <c:order val="1"/>
          <c:tx>
            <c:strRef>
              <c:f>Sheet1!$C$3:$C$4</c:f>
              <c:strCache>
                <c:ptCount val="1"/>
                <c:pt idx="0">
                  <c:v>Ping</c:v>
                </c:pt>
              </c:strCache>
            </c:strRef>
          </c:tx>
          <c:spPr>
            <a:ln w="28575" cap="rnd">
              <a:solidFill>
                <a:schemeClr val="accent2"/>
              </a:solidFill>
              <a:round/>
            </a:ln>
            <a:effectLst/>
          </c:spPr>
          <c:marker>
            <c:symbol val="none"/>
          </c:marker>
          <c:cat>
            <c:strRef>
              <c:f>Sheet1!$A$5:$A$14</c:f>
              <c:strCache>
                <c:ptCount val="9"/>
                <c:pt idx="0">
                  <c:v>2016</c:v>
                </c:pt>
                <c:pt idx="1">
                  <c:v>2017</c:v>
                </c:pt>
                <c:pt idx="2">
                  <c:v>2018</c:v>
                </c:pt>
                <c:pt idx="3">
                  <c:v>2019</c:v>
                </c:pt>
                <c:pt idx="4">
                  <c:v>2020</c:v>
                </c:pt>
                <c:pt idx="5">
                  <c:v>2021</c:v>
                </c:pt>
                <c:pt idx="6">
                  <c:v>2022</c:v>
                </c:pt>
                <c:pt idx="7">
                  <c:v>2023</c:v>
                </c:pt>
                <c:pt idx="8">
                  <c:v>2024</c:v>
                </c:pt>
              </c:strCache>
            </c:strRef>
          </c:cat>
          <c:val>
            <c:numRef>
              <c:f>Sheet1!$C$5:$C$14</c:f>
              <c:numCache>
                <c:formatCode>General</c:formatCode>
                <c:ptCount val="9"/>
                <c:pt idx="0">
                  <c:v>14</c:v>
                </c:pt>
                <c:pt idx="1">
                  <c:v>55</c:v>
                </c:pt>
                <c:pt idx="2">
                  <c:v>46</c:v>
                </c:pt>
                <c:pt idx="3">
                  <c:v>38</c:v>
                </c:pt>
                <c:pt idx="4">
                  <c:v>24</c:v>
                </c:pt>
                <c:pt idx="5">
                  <c:v>28</c:v>
                </c:pt>
                <c:pt idx="6">
                  <c:v>24</c:v>
                </c:pt>
                <c:pt idx="7">
                  <c:v>9</c:v>
                </c:pt>
                <c:pt idx="8">
                  <c:v>6</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74-4DE6-8FBF-44657B150DEE}"/>
            </c:ext>
          </c:extLst>
        </c:ser>
        <c:dLbls>
          <c:showLegendKey val="0"/>
          <c:showVal val="0"/>
          <c:showCatName val="0"/>
          <c:showSerName val="0"/>
          <c:showPercent val="0"/>
          <c:showBubbleSize val="0"/>
        </c:dLbls>
        <c:smooth val="0"/>
        <c:axId val="487880784"/>
        <c:axId val="487881264"/>
      </c:lineChart>
      <c:catAx>
        <c:axId val="48788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87881264"/>
        <c:crosses val="autoZero"/>
        <c:auto val="1"/>
        <c:lblAlgn val="ctr"/>
        <c:lblOffset val="100"/>
        <c:noMultiLvlLbl val="0"/>
      </c:catAx>
      <c:valAx>
        <c:axId val="487881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880784"/>
        <c:crosses val="autoZero"/>
        <c:crossBetween val="between"/>
      </c:valAx>
      <c:spPr>
        <a:noFill/>
        <a:ln>
          <a:noFill/>
        </a:ln>
        <a:effectLst/>
      </c:spPr>
    </c:plotArea>
    <c:legend>
      <c:legendPos val="r"/>
      <c:layout>
        <c:manualLayout>
          <c:xMode val="edge"/>
          <c:yMode val="edge"/>
          <c:x val="0.75981018143404822"/>
          <c:y val="0.35373591225764434"/>
          <c:w val="0.24018981856595176"/>
          <c:h val="0.2925281754847113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715687-93D0-A337-119E-7846655F62C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a:extLst>
              <a:ext uri="{FF2B5EF4-FFF2-40B4-BE49-F238E27FC236}">
                <a16:creationId xmlns:a16="http://schemas.microsoft.com/office/drawing/2014/main" id="{F5F634E3-158F-A67D-7404-2D3B390D04B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E95CA9D-8633-48D0-86B4-4632AD7DD986}" type="datetimeFigureOut">
              <a:rPr lang="en-CA"/>
              <a:t>2025-02-07</a:t>
            </a:fld>
            <a:endParaRPr lang="en-CA"/>
          </a:p>
        </p:txBody>
      </p:sp>
      <p:sp>
        <p:nvSpPr>
          <p:cNvPr id="4" name="Slide Image Placeholder 3">
            <a:extLst>
              <a:ext uri="{FF2B5EF4-FFF2-40B4-BE49-F238E27FC236}">
                <a16:creationId xmlns:a16="http://schemas.microsoft.com/office/drawing/2014/main" id="{6165B934-B012-1ECB-88E3-5F7C1F90155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D25CCD68-6BFA-A69B-3AFD-AE781CEC8BD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Cliquez pour modifier les styles de texte du Master</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CA" noProof="0"/>
          </a:p>
        </p:txBody>
      </p:sp>
      <p:sp>
        <p:nvSpPr>
          <p:cNvPr id="6" name="Footer Placeholder 5">
            <a:extLst>
              <a:ext uri="{FF2B5EF4-FFF2-40B4-BE49-F238E27FC236}">
                <a16:creationId xmlns:a16="http://schemas.microsoft.com/office/drawing/2014/main" id="{1066714E-C456-F610-A858-92459CCA2A2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a:extLst>
              <a:ext uri="{FF2B5EF4-FFF2-40B4-BE49-F238E27FC236}">
                <a16:creationId xmlns:a16="http://schemas.microsoft.com/office/drawing/2014/main" id="{1F8F3EC1-2C30-3381-1FDB-565796208C4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949091E-3788-4561-AD23-D8B6D497A1AF}" type="slidenum">
              <a:rPr lang="en-CA" altLang="en-US"/>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ah.org/en/what-we-do/standards/codes-and-manuals/terrestrial-code-online-access/index.php?id=169&amp;L=1&amp;htmfile=glossaire.htm#terme_zone_region" TargetMode="External"/><Relationship Id="rId7" Type="http://schemas.openxmlformats.org/officeDocument/2006/relationships/hyperlink" Target="https://www.woah.org/en/what-we-do/standards/codes-and-manuals/terrestrial-code-online-access/index.php?id=169&amp;L=1&amp;htmfile=glossaire.htm#terme_statut_zoosanitai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woah.org/en/what-we-do/standards/codes-and-manuals/terrestrial-code-online-access/index.php?id=169&amp;L=1&amp;htmfile=glossaire.htm#terme_zone_indemne" TargetMode="External"/><Relationship Id="rId5" Type="http://schemas.openxmlformats.org/officeDocument/2006/relationships/hyperlink" Target="https://www.woah.org/en/what-we-do/standards/codes-and-manuals/terrestrial-code-online-access/index.php?id=169&amp;L=1&amp;htmfile=glossaire.htm#terme_securite_biologique" TargetMode="External"/><Relationship Id="rId4" Type="http://schemas.openxmlformats.org/officeDocument/2006/relationships/hyperlink" Target="https://www.woah.org/en/what-we-do/standards/codes-and-manuals/terrestrial-code-online-access/index.php?id=169&amp;L=1&amp;htmfile=glossaire.htm#terme_mesure_sanitair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DB116EE-B712-6BAC-550D-23C66BA1AE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A440B12-2E91-9F08-5A04-C4EFED533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460" name="Slide Number Placeholder 3">
            <a:extLst>
              <a:ext uri="{FF2B5EF4-FFF2-40B4-BE49-F238E27FC236}">
                <a16:creationId xmlns:a16="http://schemas.microsoft.com/office/drawing/2014/main" id="{5A2F144D-F831-DD81-6868-154F8EEC57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F4A63AD-A522-496C-BD44-33AD5859A5F2}"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t>13</a:t>
            </a:fld>
            <a:endParaRPr lang="en-CA" altLang="en-US"/>
          </a:p>
        </p:txBody>
      </p:sp>
    </p:spTree>
    <p:extLst>
      <p:ext uri="{BB962C8B-B14F-4D97-AF65-F5344CB8AC3E}">
        <p14:creationId xmlns:p14="http://schemas.microsoft.com/office/powerpoint/2010/main" val="189231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1AE6998-F4A5-93C8-5345-ED0041281B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EA6379B0-BD6F-B953-E8D6-9D623F65CF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Quelques autres pays ont signalé des foyers de fièvre aphteuse au cours des derniers mois : Palestine, Israël, Algérie, Libye, Chine, Indonésie Afrique du Sud</a:t>
            </a:r>
          </a:p>
          <a:p>
            <a:endParaRPr lang="en-CA" altLang="en-US" dirty="0">
              <a:latin typeface="Poppins-Regular"/>
            </a:endParaRPr>
          </a:p>
        </p:txBody>
      </p:sp>
      <p:sp>
        <p:nvSpPr>
          <p:cNvPr id="21508" name="Slide Number Placeholder 3">
            <a:extLst>
              <a:ext uri="{FF2B5EF4-FFF2-40B4-BE49-F238E27FC236}">
                <a16:creationId xmlns:a16="http://schemas.microsoft.com/office/drawing/2014/main" id="{913FB00F-3536-C27B-648F-8CA2E75BCF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9A20CB-63FD-4A60-BDB4-672589B52E37}" type="slidenum">
              <a:rPr lang="en-US" altLang="en-US" smtClean="0"/>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t>16</a:t>
            </a:fld>
            <a:endParaRPr lang="en-CA" altLang="en-US"/>
          </a:p>
        </p:txBody>
      </p:sp>
    </p:spTree>
    <p:extLst>
      <p:ext uri="{BB962C8B-B14F-4D97-AF65-F5344CB8AC3E}">
        <p14:creationId xmlns:p14="http://schemas.microsoft.com/office/powerpoint/2010/main" val="205802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5899ACC-A9BA-5CFC-EE3C-F482357758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5F037A6-349E-EDFE-E1B6-B6566AB82B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1508" name="Slide Number Placeholder 3">
            <a:extLst>
              <a:ext uri="{FF2B5EF4-FFF2-40B4-BE49-F238E27FC236}">
                <a16:creationId xmlns:a16="http://schemas.microsoft.com/office/drawing/2014/main" id="{90871F46-AA10-B3EB-7C8C-D213DD748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C6CA0F-F6D6-48CB-8A5A-5B58EE393D00}" type="slidenum">
              <a:rPr lang="en-CA" altLang="en-US" smtClean="0"/>
              <a:t>2</a:t>
            </a:fld>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t>4</a:t>
            </a:fld>
            <a:endParaRPr lang="en-CA" altLang="en-US"/>
          </a:p>
        </p:txBody>
      </p:sp>
    </p:spTree>
    <p:extLst>
      <p:ext uri="{BB962C8B-B14F-4D97-AF65-F5344CB8AC3E}">
        <p14:creationId xmlns:p14="http://schemas.microsoft.com/office/powerpoint/2010/main" val="260869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4E8EAA8-A78B-FB1E-CCD4-8398C81AAA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DE69375-58F2-3F44-1439-B5FD1F0089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a:extLst>
              <a:ext uri="{FF2B5EF4-FFF2-40B4-BE49-F238E27FC236}">
                <a16:creationId xmlns:a16="http://schemas.microsoft.com/office/drawing/2014/main" id="{58639963-BAE1-E5D4-76B5-03BCCA1E2D76}"/>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2FCD52-1B53-42FA-89DD-FD1BEE33B2CC}" type="slidenum">
              <a:rPr lang="en-CA" altLang="en-US"/>
              <a:t>7</a:t>
            </a:fld>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333333"/>
                </a:solidFill>
                <a:latin typeface="Lato" panose="020F0502020204030203" pitchFamily="34" charset="0"/>
              </a:rPr>
              <a:t>L'Allemagne a signalé un foyer de fièvre aphteuse chez des buffles d'eau à </a:t>
            </a:r>
            <a:r>
              <a:rPr lang="en-CA" altLang="en-US" dirty="0" err="1">
                <a:solidFill>
                  <a:srgbClr val="333333"/>
                </a:solidFill>
                <a:latin typeface="Lato" panose="020F0502020204030203" pitchFamily="34" charset="0"/>
              </a:rPr>
              <a:t>Honow</a:t>
            </a:r>
            <a:r>
              <a:rPr lang="en-CA" altLang="en-US" dirty="0">
                <a:solidFill>
                  <a:srgbClr val="333333"/>
                </a:solidFill>
                <a:latin typeface="Lato" panose="020F0502020204030203" pitchFamily="34" charset="0"/>
              </a:rPr>
              <a:t>, dans la banlieue de Berlin, vendredi (10 janvier ). </a:t>
            </a:r>
            <a:r>
              <a:rPr lang="en-CA" altLang="en-US" baseline="30000" dirty="0">
                <a:solidFill>
                  <a:srgbClr val="333333"/>
                </a:solidFill>
                <a:latin typeface="Lato" panose="020F0502020204030203" pitchFamily="34" charset="0"/>
              </a:rPr>
              <a:t>th</a:t>
            </a:r>
          </a:p>
          <a:p>
            <a:endParaRPr lang="en-CA" altLang="en-US" dirty="0">
              <a:solidFill>
                <a:srgbClr val="333333"/>
              </a:solidFill>
              <a:latin typeface="Lato" panose="020F0502020204030203" pitchFamily="34" charset="0"/>
            </a:endParaRPr>
          </a:p>
          <a:p>
            <a:r>
              <a:rPr lang="en-CA" altLang="en-US" dirty="0">
                <a:solidFill>
                  <a:srgbClr val="333333"/>
                </a:solidFill>
                <a:latin typeface="Lato" panose="020F0502020204030203" pitchFamily="34" charset="0"/>
              </a:rPr>
              <a:t>C'est la première fois que la fièvre aphteuse est signalée dans le pays depuis 1988 (en Basse-Saxe). Le dernier foyer européen a été signalé en Bulgarie en 2011. La fièvre aphteuse reste endémique en Turquie, au Moyen-Orient, en Afrique, dans certaines régions d'Asie et en Amérique du Sud.</a:t>
            </a:r>
          </a:p>
          <a:p>
            <a:endParaRPr lang="en-CA" altLang="en-US" dirty="0">
              <a:solidFill>
                <a:srgbClr val="333333"/>
              </a:solidFill>
              <a:latin typeface="Lato" panose="020F0502020204030203" pitchFamily="34" charset="0"/>
            </a:endParaRPr>
          </a:p>
          <a:p>
            <a:r>
              <a:rPr lang="en-CA" altLang="en-US" dirty="0">
                <a:solidFill>
                  <a:srgbClr val="333333"/>
                </a:solidFill>
                <a:latin typeface="Lato" panose="020F0502020204030203" pitchFamily="34" charset="0"/>
              </a:rPr>
              <a:t>Dans le cas présent, trois buffles d'eau sont morts à </a:t>
            </a:r>
            <a:r>
              <a:rPr lang="en-CA" altLang="en-US" dirty="0" err="1">
                <a:solidFill>
                  <a:srgbClr val="333333"/>
                </a:solidFill>
                <a:latin typeface="Lato" panose="020F0502020204030203" pitchFamily="34" charset="0"/>
              </a:rPr>
              <a:t>Honow </a:t>
            </a:r>
            <a:r>
              <a:rPr lang="en-CA" altLang="en-US" dirty="0">
                <a:solidFill>
                  <a:srgbClr val="333333"/>
                </a:solidFill>
                <a:latin typeface="Lato" panose="020F0502020204030203" pitchFamily="34" charset="0"/>
              </a:rPr>
              <a:t>et l'ensemble du troupeau (les 11 buffles restants) a été abattu par mesure de précaution.  Vous pouvez voir sur la carte en haut à droite où cela se passe en Allemagne.</a:t>
            </a:r>
          </a:p>
          <a:p>
            <a:endParaRPr lang="en-CA" altLang="en-US" b="1" dirty="0">
              <a:solidFill>
                <a:srgbClr val="333333"/>
              </a:solidFill>
              <a:latin typeface="Lato" panose="020F0502020204030203" pitchFamily="34" charset="0"/>
            </a:endParaRPr>
          </a:p>
          <a:p>
            <a:r>
              <a:rPr lang="en-CA" altLang="en-US" b="1" dirty="0">
                <a:solidFill>
                  <a:srgbClr val="333333"/>
                </a:solidFill>
                <a:latin typeface="Lato" panose="020F0502020204030203" pitchFamily="34" charset="0"/>
              </a:rPr>
              <a:t>Le sérotype a été identifié comme étant le O, qui est </a:t>
            </a:r>
            <a:r>
              <a:rPr lang="en-CA" altLang="en-US" dirty="0">
                <a:solidFill>
                  <a:srgbClr val="212529"/>
                </a:solidFill>
                <a:latin typeface="Lato" panose="020F0502020204030203" pitchFamily="34" charset="0"/>
              </a:rPr>
              <a:t>étroitement lié aux virus de </a:t>
            </a:r>
            <a:r>
              <a:rPr lang="en-CA" altLang="en-US" dirty="0"/>
              <a:t>la fièvre aphteuse </a:t>
            </a:r>
            <a:r>
              <a:rPr lang="en-CA" altLang="en-US" dirty="0">
                <a:solidFill>
                  <a:srgbClr val="212529"/>
                </a:solidFill>
                <a:latin typeface="Lato" panose="020F0502020204030203" pitchFamily="34" charset="0"/>
              </a:rPr>
              <a:t>que l'on trouve au Moyen-Orient et en Asie</a:t>
            </a:r>
            <a:r>
              <a:rPr lang="en-US" altLang="en-US" dirty="0">
                <a:solidFill>
                  <a:srgbClr val="212529"/>
                </a:solidFill>
                <a:latin typeface="Lato" panose="020F0502020204030203" pitchFamily="34" charset="0"/>
              </a:rPr>
              <a:t>. Vous pouvez voir sur l'image en bas à droite les différents pools de la fièvre aphteuse dans le monde et le sérotype O est présent dans tous ces pools, à l'exception du pool 6, qui se trouve en Afrique australe. Mais les virus les plus proches de l'Europe sont ceux qui circulent au Moyen-Orient (pool 3).</a:t>
            </a:r>
          </a:p>
          <a:p>
            <a:endParaRPr lang="en-US" altLang="en-US" dirty="0">
              <a:solidFill>
                <a:srgbClr val="212529"/>
              </a:solidFill>
              <a:latin typeface="Lato" panose="020F0502020204030203" pitchFamily="34" charset="0"/>
            </a:endParaRPr>
          </a:p>
          <a:p>
            <a:r>
              <a:rPr lang="en-US" altLang="en-US" dirty="0">
                <a:solidFill>
                  <a:srgbClr val="212529"/>
                </a:solidFill>
                <a:latin typeface="Lato" panose="020F0502020204030203" pitchFamily="34" charset="0"/>
              </a:rPr>
              <a:t>La séquence est la plus proche des souches </a:t>
            </a:r>
            <a:r>
              <a:rPr lang="en-US" altLang="en-US" dirty="0" err="1">
                <a:solidFill>
                  <a:srgbClr val="212529"/>
                </a:solidFill>
                <a:latin typeface="Lato" panose="020F0502020204030203" pitchFamily="34" charset="0"/>
              </a:rPr>
              <a:t>turques </a:t>
            </a:r>
            <a:r>
              <a:rPr lang="en-US" altLang="en-US" dirty="0">
                <a:solidFill>
                  <a:srgbClr val="212529"/>
                </a:solidFill>
                <a:latin typeface="Lato" panose="020F0502020204030203" pitchFamily="34" charset="0"/>
              </a:rPr>
              <a:t>de décembre 2024 https://food.ec.europa.eu/animals/animal-diseases/diseases-and-control-measures/foot-and-mouth-disease_en, mais elle a également été trouvée en Inde, au Népal et en Iran.</a:t>
            </a:r>
          </a:p>
          <a:p>
            <a:endParaRPr lang="en-CA" altLang="en-US" dirty="0">
              <a:solidFill>
                <a:srgbClr val="212529"/>
              </a:solidFill>
              <a:latin typeface="Lato" panose="020F0502020204030203" pitchFamily="34" charset="0"/>
            </a:endParaRPr>
          </a:p>
          <a:p>
            <a:r>
              <a:rPr lang="en-CA" altLang="en-US" dirty="0">
                <a:solidFill>
                  <a:srgbClr val="212529"/>
                </a:solidFill>
                <a:latin typeface="Lato" panose="020F0502020204030203" pitchFamily="34" charset="0"/>
              </a:rPr>
              <a:t>L'origine exacte et la voie de pénétration sont encore inconnues, et il est </a:t>
            </a:r>
            <a:r>
              <a:rPr lang="en-CA" altLang="en-US" dirty="0">
                <a:solidFill>
                  <a:srgbClr val="333333"/>
                </a:solidFill>
                <a:latin typeface="Helvetica Neue"/>
              </a:rPr>
              <a:t>intéressant</a:t>
            </a:r>
            <a:r>
              <a:rPr lang="en-CA" altLang="en-US" dirty="0">
                <a:solidFill>
                  <a:srgbClr val="212529"/>
                </a:solidFill>
                <a:latin typeface="Lato" panose="020F0502020204030203" pitchFamily="34" charset="0"/>
              </a:rPr>
              <a:t> de </a:t>
            </a:r>
            <a:r>
              <a:rPr lang="en-CA" altLang="en-US" dirty="0">
                <a:solidFill>
                  <a:srgbClr val="333333"/>
                </a:solidFill>
                <a:latin typeface="Helvetica Neue"/>
              </a:rPr>
              <a:t>noter qu'il a été détecté chez le buffle d'eau et que celui-ci est répertorié comme une ferme de basse-cour.</a:t>
            </a:r>
            <a:endParaRPr lang="en-CA" altLang="en-US" dirty="0">
              <a:solidFill>
                <a:srgbClr val="212529"/>
              </a:solidFill>
              <a:latin typeface="Lato" panose="020F0502020204030203" pitchFamily="34" charset="0"/>
            </a:endParaRPr>
          </a:p>
          <a:p>
            <a:endParaRPr lang="en-CA" altLang="en-US" dirty="0">
              <a:solidFill>
                <a:srgbClr val="212529"/>
              </a:solidFill>
              <a:latin typeface="Lato" panose="020F0502020204030203" pitchFamily="34" charset="0"/>
            </a:endParaRPr>
          </a:p>
          <a:p>
            <a:r>
              <a:rPr lang="en-CA" altLang="en-US" dirty="0">
                <a:solidFill>
                  <a:srgbClr val="333333"/>
                </a:solidFill>
                <a:latin typeface="Helvetica Neue"/>
              </a:rPr>
              <a:t>Mais cela montre aussi que le risque d'introduction de ce virus dans une population sensible peut survenir à tout moment.</a:t>
            </a:r>
          </a:p>
          <a:p>
            <a:endParaRPr lang="en-CA" altLang="en-US" dirty="0">
              <a:solidFill>
                <a:srgbClr val="212529"/>
              </a:solidFill>
              <a:latin typeface="Lato" panose="020F0502020204030203" pitchFamily="34" charset="0"/>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Interdiction immédiate de transport (5 jours) à Brandenburg</a:t>
            </a:r>
          </a:p>
          <a:p>
            <a:r>
              <a:rPr lang="en-CA" altLang="en-US" dirty="0"/>
              <a:t>- tous les animaux sensibles dans un rayon d'un kilomètre seront abattus par précaution, y compris un élevage d'environ 200 porcs à Ahrensfelde, près de l'endroit où le foyer a été détecté.</a:t>
            </a:r>
          </a:p>
          <a:p>
            <a:endParaRPr lang="en-CA" altLang="en-US" dirty="0"/>
          </a:p>
          <a:p>
            <a:r>
              <a:rPr lang="en-CA" altLang="en-US" dirty="0"/>
              <a:t>- En outre, 55 moutons et chèvres et 3 bovins d'une ferme d'OderSpree doivent être abattus le 13 janvier, car la ferme avait obtenu du foin de la ferme de </a:t>
            </a:r>
            <a:r>
              <a:rPr lang="en-CA" altLang="en-US" dirty="0" err="1"/>
              <a:t>Hönow </a:t>
            </a:r>
            <a:r>
              <a:rPr lang="en-CA" altLang="en-US" dirty="0"/>
              <a:t>où le foyer s'est déclaré, mais aucun des animaux n'a montré de signes d'infection.  L'échantillonnage de tous les établissements situés dans la zone de restriction de 10 km est en cours, mais les résultats sont négatifs jusqu'à présent. La chasse est également interdite dans la zone de restriction et les deux zoos de Berlin ont fermé leurs portes.</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Les Pays-Bas ont mis en place une interdiction nationale sur le mouvement des veaux de boucherie (à moins qu'ils ne soient destinés à l'abattage) et une interdiction sur les visiteurs des fermes de veaux parce que plus de 3 600 veaux ont été transportés du Brandebourg vers les Pays-Bas depuis le 1er décembre. Ces veaux se trouvent dans plus de 125 exploitations de veaux de boucherie réparties sur l'ensemble du territoire néerlandais.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Les échantillons dont le test de dépistage de la fièvre catarrhale du mouton s'est révélé négatif doivent être soumis à un nouveau test de dépistage de la fièvre aphteuse, car la fièvre catarrhale du mouton peut constituer un diagnostic différentiel de la fièvre aphteuse.</a:t>
            </a:r>
            <a:endParaRPr lang="en-CA" altLang="en-US" dirty="0">
              <a:solidFill>
                <a:srgbClr val="333333"/>
              </a:solidFill>
              <a:latin typeface="Helvetica Neue"/>
            </a:endParaRPr>
          </a:p>
          <a:p>
            <a:endParaRPr lang="en-CA" altLang="en-US" dirty="0">
              <a:latin typeface="Poppins-Regular"/>
            </a:endParaRPr>
          </a:p>
          <a:p>
            <a:r>
              <a:rPr lang="en-US" b="0" i="0" dirty="0">
                <a:solidFill>
                  <a:srgbClr val="27282A"/>
                </a:solidFill>
                <a:effectLst/>
                <a:latin typeface="Soehne"/>
              </a:rPr>
              <a:t>Zone de protection : </a:t>
            </a:r>
            <a:r>
              <a:rPr lang="en-US" b="0" i="1" u="sng" dirty="0">
                <a:solidFill>
                  <a:srgbClr val="27282A"/>
                </a:solidFill>
                <a:effectLst/>
                <a:latin typeface="Soehne"/>
                <a:hlinkClick r:id="rId3"/>
              </a:rPr>
              <a:t>zone </a:t>
            </a:r>
            <a:r>
              <a:rPr lang="en-US" b="0" i="0" dirty="0">
                <a:solidFill>
                  <a:srgbClr val="27282A"/>
                </a:solidFill>
                <a:effectLst/>
                <a:latin typeface="Soehne"/>
              </a:rPr>
              <a:t>dans laquelle des </a:t>
            </a:r>
            <a:r>
              <a:rPr lang="en-US" b="0" i="1" u="sng" dirty="0">
                <a:solidFill>
                  <a:srgbClr val="27282A"/>
                </a:solidFill>
                <a:effectLst/>
                <a:latin typeface="Soehne"/>
                <a:hlinkClick r:id="rId4"/>
              </a:rPr>
              <a:t>mesures </a:t>
            </a:r>
            <a:r>
              <a:rPr lang="en-US" b="0" i="0" dirty="0">
                <a:solidFill>
                  <a:srgbClr val="27282A"/>
                </a:solidFill>
                <a:effectLst/>
                <a:latin typeface="Soehne"/>
              </a:rPr>
              <a:t>spécifiques </a:t>
            </a:r>
            <a:r>
              <a:rPr lang="en-US" b="0" i="1" u="sng" dirty="0">
                <a:solidFill>
                  <a:srgbClr val="27282A"/>
                </a:solidFill>
                <a:effectLst/>
                <a:latin typeface="Soehne"/>
                <a:hlinkClick r:id="rId4"/>
              </a:rPr>
              <a:t>de </a:t>
            </a:r>
            <a:r>
              <a:rPr lang="en-US" b="0" i="1" u="sng" dirty="0">
                <a:solidFill>
                  <a:srgbClr val="27282A"/>
                </a:solidFill>
                <a:effectLst/>
                <a:latin typeface="Soehne"/>
                <a:hlinkClick r:id="rId5"/>
              </a:rPr>
              <a:t>biosécurité </a:t>
            </a:r>
            <a:r>
              <a:rPr lang="en-US" b="0" i="0" dirty="0">
                <a:solidFill>
                  <a:srgbClr val="27282A"/>
                </a:solidFill>
                <a:effectLst/>
                <a:latin typeface="Soehne"/>
              </a:rPr>
              <a:t>et d'</a:t>
            </a:r>
            <a:r>
              <a:rPr lang="en-US" b="0" i="1" u="sng" dirty="0">
                <a:solidFill>
                  <a:srgbClr val="27282A"/>
                </a:solidFill>
                <a:effectLst/>
                <a:latin typeface="Soehne"/>
                <a:hlinkClick r:id="rId4"/>
              </a:rPr>
              <a:t>hygiène </a:t>
            </a:r>
            <a:r>
              <a:rPr lang="en-US" b="0" i="0" dirty="0">
                <a:solidFill>
                  <a:srgbClr val="27282A"/>
                </a:solidFill>
                <a:effectLst/>
                <a:latin typeface="Soehne"/>
              </a:rPr>
              <a:t>sont mises en œuvre pour empêcher l'entrée d'un agent pathogène dans un pays ou une </a:t>
            </a:r>
            <a:r>
              <a:rPr lang="en-US" b="0" i="1" u="sng" dirty="0">
                <a:solidFill>
                  <a:srgbClr val="27282A"/>
                </a:solidFill>
                <a:effectLst/>
                <a:latin typeface="Soehne"/>
                <a:hlinkClick r:id="rId6"/>
              </a:rPr>
              <a:t>zone </a:t>
            </a:r>
            <a:r>
              <a:rPr lang="en-US" b="0" i="0" dirty="0">
                <a:solidFill>
                  <a:srgbClr val="27282A"/>
                </a:solidFill>
                <a:effectLst/>
                <a:latin typeface="Soehne"/>
              </a:rPr>
              <a:t>indemne à partir d'un pays ou d'une </a:t>
            </a:r>
            <a:r>
              <a:rPr lang="en-US" b="0" i="1" u="sng" dirty="0">
                <a:solidFill>
                  <a:srgbClr val="27282A"/>
                </a:solidFill>
                <a:effectLst/>
                <a:latin typeface="Soehne"/>
                <a:hlinkClick r:id="rId3"/>
              </a:rPr>
              <a:t>zone </a:t>
            </a:r>
            <a:r>
              <a:rPr lang="en-US" b="0" i="0" dirty="0" err="1">
                <a:solidFill>
                  <a:srgbClr val="27282A"/>
                </a:solidFill>
                <a:effectLst/>
                <a:latin typeface="Soehne"/>
              </a:rPr>
              <a:t>voisin(e) dont </a:t>
            </a:r>
            <a:r>
              <a:rPr lang="en-US" b="0" i="1" u="sng" dirty="0">
                <a:solidFill>
                  <a:srgbClr val="27282A"/>
                </a:solidFill>
                <a:effectLst/>
                <a:latin typeface="Soehne"/>
                <a:hlinkClick r:id="rId7"/>
              </a:rPr>
              <a:t>le statut zoosanitaire est </a:t>
            </a:r>
            <a:r>
              <a:rPr lang="en-US" b="0" i="0" dirty="0">
                <a:solidFill>
                  <a:srgbClr val="27282A"/>
                </a:solidFill>
                <a:effectLst/>
                <a:latin typeface="Soehne"/>
              </a:rPr>
              <a:t>différent.</a:t>
            </a:r>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9</a:t>
            </a:fld>
            <a:endParaRPr lang="en-US" altLang="en-US"/>
          </a:p>
        </p:txBody>
      </p:sp>
    </p:spTree>
    <p:extLst>
      <p:ext uri="{BB962C8B-B14F-4D97-AF65-F5344CB8AC3E}">
        <p14:creationId xmlns:p14="http://schemas.microsoft.com/office/powerpoint/2010/main" val="372216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altLang="en-US" dirty="0"/>
              <a:t>55 moutons et chèvres et 3 bovins provenant d'une ferme d'</a:t>
            </a:r>
            <a:r>
              <a:rPr lang="en-CA" altLang="en-US" dirty="0" err="1"/>
              <a:t>OderSpree </a:t>
            </a:r>
            <a:r>
              <a:rPr lang="en-CA" altLang="en-US" dirty="0"/>
              <a:t>(marqueur jaune) ont été abattus le 13 janvier, car la ferme avait obtenu du foin de la ferme de </a:t>
            </a:r>
            <a:r>
              <a:rPr lang="en-CA" altLang="en-US" dirty="0" err="1"/>
              <a:t>Hönow </a:t>
            </a:r>
            <a:r>
              <a:rPr lang="en-CA" altLang="en-US" dirty="0"/>
              <a:t>où le foyer s'est déclaré, mais aucun des animaux n'a montré de signes d'infection et les tests se sont révélés négatifs depuis lors.</a:t>
            </a:r>
            <a:endParaRPr lang="en-CA" altLang="en-US" b="1" dirty="0">
              <a:solidFill>
                <a:srgbClr val="212529"/>
              </a:solidFill>
              <a:latin typeface="Lato" panose="020F0502020204030203" pitchFamily="34" charset="0"/>
            </a:endParaRPr>
          </a:p>
          <a:p>
            <a:r>
              <a:rPr lang="en-CA" altLang="en-US" dirty="0"/>
              <a:t>- Les chèvres de </a:t>
            </a:r>
            <a:r>
              <a:rPr lang="en-CA" altLang="en-US" dirty="0" err="1"/>
              <a:t>Barnim </a:t>
            </a:r>
            <a:r>
              <a:rPr lang="en-CA" altLang="en-US" dirty="0"/>
              <a:t>(marqueur violet sur la carte) présentaient des signes cliniques mais étaient négatives en termes de PCR et d'anticorps.</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10</a:t>
            </a:fld>
            <a:endParaRPr lang="en-US" altLang="en-US"/>
          </a:p>
        </p:txBody>
      </p:sp>
    </p:spTree>
    <p:extLst>
      <p:ext uri="{BB962C8B-B14F-4D97-AF65-F5344CB8AC3E}">
        <p14:creationId xmlns:p14="http://schemas.microsoft.com/office/powerpoint/2010/main" val="175485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b="1" dirty="0">
              <a:solidFill>
                <a:srgbClr val="333333"/>
              </a:solidFill>
              <a:latin typeface="Lato" panose="020F0502020204030203" pitchFamily="34" charset="0"/>
            </a:endParaRPr>
          </a:p>
          <a:p>
            <a:r>
              <a:rPr lang="en-CA" altLang="en-US" dirty="0"/>
              <a:t>La chasse est également interdite dans la zone de restriction et les deux zoos de Berlin ont fermé leurs portes.</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Les Pays-Bas ont mis en place une interdiction nationale sur le mouvement des veaux de boucherie (à moins qu'ils ne soient destinés à l'abattage) et une interdiction sur les visiteurs des fermes de veaux parce que plus de 3 600 veaux ont été transportés du Brandebourg vers les Pays-Bas depuis le 1er décembre. Ces veaux se trouvent dans plus de 125 exploitations de veaux de boucherie réparties sur l'ensemble du territoire néerlandais.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Les échantillons dont le test de dépistage de la fièvre catarrhale du mouton s'est révélé négatif doivent être soumis à un nouveau test de dépistage de la fièvre aphteuse, car la fièvre catarrhale du mouton peut constituer un diagnostic différentiel de la fièvre aphteuse.</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11</a:t>
            </a:fld>
            <a:endParaRPr lang="en-US" altLang="en-US"/>
          </a:p>
        </p:txBody>
      </p:sp>
    </p:spTree>
    <p:extLst>
      <p:ext uri="{BB962C8B-B14F-4D97-AF65-F5344CB8AC3E}">
        <p14:creationId xmlns:p14="http://schemas.microsoft.com/office/powerpoint/2010/main" val="249720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324F69-9499-3920-FCA0-88B19CF203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09F1744-5AFA-1D9B-A98E-77B94102C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latin typeface="Poppins-Regular"/>
              </a:rPr>
              <a:t>Nous avons envoyé un ping à la communauté de la CEZD tôt vendredi matin et nous avons reçu 32 réponses à ce jour. Avec une note moyenne de très pertinent. </a:t>
            </a:r>
          </a:p>
        </p:txBody>
      </p:sp>
      <p:sp>
        <p:nvSpPr>
          <p:cNvPr id="19460" name="Slide Number Placeholder 3">
            <a:extLst>
              <a:ext uri="{FF2B5EF4-FFF2-40B4-BE49-F238E27FC236}">
                <a16:creationId xmlns:a16="http://schemas.microsoft.com/office/drawing/2014/main" id="{E06336E3-2CD2-0554-1F94-FEEF066498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112AE49-5587-43D7-A1FD-D0D276CD3C78}" type="slidenum">
              <a:rPr lang="en-US" altLang="en-US" smtClean="0"/>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C2177-4729-AF64-E953-6F6E8E4516D2}"/>
              </a:ext>
            </a:extLst>
          </p:cNvPr>
          <p:cNvSpPr>
            <a:spLocks noGrp="1"/>
          </p:cNvSpPr>
          <p:nvPr>
            <p:ph type="dt" sz="half" idx="10"/>
          </p:nvPr>
        </p:nvSpPr>
        <p:spPr/>
        <p:txBody>
          <a:bodyPr/>
          <a:lstStyle>
            <a:lvl1pPr>
              <a:defRPr/>
            </a:lvl1pPr>
          </a:lstStyle>
          <a:p>
            <a:pPr>
              <a:defRPr/>
            </a:pPr>
            <a:fld id="{98BA3F82-3663-4C47-91E6-4DD42679F2E6}" type="datetime1">
              <a:rPr lang="en-US"/>
              <a:pPr>
                <a:defRPr/>
              </a:pPr>
              <a:t>2025-02-07</a:t>
            </a:fld>
            <a:endParaRPr lang="en-US"/>
          </a:p>
        </p:txBody>
      </p:sp>
      <p:sp>
        <p:nvSpPr>
          <p:cNvPr id="5" name="Footer Placeholder 4">
            <a:extLst>
              <a:ext uri="{FF2B5EF4-FFF2-40B4-BE49-F238E27FC236}">
                <a16:creationId xmlns:a16="http://schemas.microsoft.com/office/drawing/2014/main" id="{3FE09025-9DCC-1A31-9C2D-B90C659F35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F2024E-0965-04AF-C001-DE3DC2991888}"/>
              </a:ext>
            </a:extLst>
          </p:cNvPr>
          <p:cNvSpPr>
            <a:spLocks noGrp="1"/>
          </p:cNvSpPr>
          <p:nvPr>
            <p:ph type="sldNum" sz="quarter" idx="12"/>
          </p:nvPr>
        </p:nvSpPr>
        <p:spPr/>
        <p:txBody>
          <a:bodyPr/>
          <a:lstStyle>
            <a:lvl1pPr>
              <a:defRPr/>
            </a:lvl1pPr>
          </a:lstStyle>
          <a:p>
            <a:pPr>
              <a:defRPr/>
            </a:pPr>
            <a:fld id="{26BFAF98-4DA8-476E-BE52-B6EE440A760C}" type="slidenum">
              <a:rPr lang="en-US" altLang="en-US"/>
              <a:pPr>
                <a:defRPr/>
              </a:pPr>
              <a:t>‹#›</a:t>
            </a:fld>
            <a:endParaRPr lang="en-US" altLang="en-US"/>
          </a:p>
        </p:txBody>
      </p:sp>
    </p:spTree>
    <p:extLst>
      <p:ext uri="{BB962C8B-B14F-4D97-AF65-F5344CB8AC3E}">
        <p14:creationId xmlns:p14="http://schemas.microsoft.com/office/powerpoint/2010/main" val="320548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A20CD-94CF-2A8A-D83F-05FE6CE44179}"/>
              </a:ext>
            </a:extLst>
          </p:cNvPr>
          <p:cNvSpPr>
            <a:spLocks noGrp="1"/>
          </p:cNvSpPr>
          <p:nvPr>
            <p:ph type="dt" sz="half" idx="10"/>
          </p:nvPr>
        </p:nvSpPr>
        <p:spPr/>
        <p:txBody>
          <a:bodyPr/>
          <a:lstStyle>
            <a:lvl1pPr>
              <a:defRPr/>
            </a:lvl1pPr>
          </a:lstStyle>
          <a:p>
            <a:pPr>
              <a:defRPr/>
            </a:pPr>
            <a:fld id="{312A192E-0A5D-4B16-B704-D9282342DEB2}" type="datetime1">
              <a:rPr lang="en-US"/>
              <a:pPr>
                <a:defRPr/>
              </a:pPr>
              <a:t>2025-02-07</a:t>
            </a:fld>
            <a:endParaRPr lang="en-US"/>
          </a:p>
        </p:txBody>
      </p:sp>
      <p:sp>
        <p:nvSpPr>
          <p:cNvPr id="5" name="Footer Placeholder 4">
            <a:extLst>
              <a:ext uri="{FF2B5EF4-FFF2-40B4-BE49-F238E27FC236}">
                <a16:creationId xmlns:a16="http://schemas.microsoft.com/office/drawing/2014/main" id="{88DD210F-C850-56D3-8DBD-1A76F75372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0B598E-3260-BB03-04D3-9DD528E0072A}"/>
              </a:ext>
            </a:extLst>
          </p:cNvPr>
          <p:cNvSpPr>
            <a:spLocks noGrp="1"/>
          </p:cNvSpPr>
          <p:nvPr>
            <p:ph type="sldNum" sz="quarter" idx="12"/>
          </p:nvPr>
        </p:nvSpPr>
        <p:spPr/>
        <p:txBody>
          <a:bodyPr/>
          <a:lstStyle>
            <a:lvl1pPr>
              <a:defRPr/>
            </a:lvl1pPr>
          </a:lstStyle>
          <a:p>
            <a:pPr>
              <a:defRPr/>
            </a:pPr>
            <a:fld id="{9F185004-E429-4333-AFD3-38B0A7D7B1F1}" type="slidenum">
              <a:rPr lang="en-US" altLang="en-US"/>
              <a:pPr>
                <a:defRPr/>
              </a:pPr>
              <a:t>‹#›</a:t>
            </a:fld>
            <a:endParaRPr lang="en-US" altLang="en-US"/>
          </a:p>
        </p:txBody>
      </p:sp>
    </p:spTree>
    <p:extLst>
      <p:ext uri="{BB962C8B-B14F-4D97-AF65-F5344CB8AC3E}">
        <p14:creationId xmlns:p14="http://schemas.microsoft.com/office/powerpoint/2010/main" val="138789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596B9-342E-FE40-CFE6-F4A9CAF92546}"/>
              </a:ext>
            </a:extLst>
          </p:cNvPr>
          <p:cNvSpPr>
            <a:spLocks noGrp="1"/>
          </p:cNvSpPr>
          <p:nvPr>
            <p:ph type="dt" sz="half" idx="10"/>
          </p:nvPr>
        </p:nvSpPr>
        <p:spPr/>
        <p:txBody>
          <a:bodyPr/>
          <a:lstStyle>
            <a:lvl1pPr>
              <a:defRPr/>
            </a:lvl1pPr>
          </a:lstStyle>
          <a:p>
            <a:pPr>
              <a:defRPr/>
            </a:pPr>
            <a:fld id="{B76B3371-7685-4130-9503-DB962C72C709}" type="datetime1">
              <a:rPr lang="en-US"/>
              <a:pPr>
                <a:defRPr/>
              </a:pPr>
              <a:t>2025-02-07</a:t>
            </a:fld>
            <a:endParaRPr lang="en-US"/>
          </a:p>
        </p:txBody>
      </p:sp>
      <p:sp>
        <p:nvSpPr>
          <p:cNvPr id="5" name="Footer Placeholder 4">
            <a:extLst>
              <a:ext uri="{FF2B5EF4-FFF2-40B4-BE49-F238E27FC236}">
                <a16:creationId xmlns:a16="http://schemas.microsoft.com/office/drawing/2014/main" id="{9D966881-B8B1-A179-7D90-7A383BA88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5E4101-DDC2-8C0B-AFA4-1EFDE3839A13}"/>
              </a:ext>
            </a:extLst>
          </p:cNvPr>
          <p:cNvSpPr>
            <a:spLocks noGrp="1"/>
          </p:cNvSpPr>
          <p:nvPr>
            <p:ph type="sldNum" sz="quarter" idx="12"/>
          </p:nvPr>
        </p:nvSpPr>
        <p:spPr/>
        <p:txBody>
          <a:bodyPr/>
          <a:lstStyle>
            <a:lvl1pPr>
              <a:defRPr/>
            </a:lvl1pPr>
          </a:lstStyle>
          <a:p>
            <a:pPr>
              <a:defRPr/>
            </a:pPr>
            <a:fld id="{FA2845B9-265D-4253-AD72-18798D043F23}" type="slidenum">
              <a:rPr lang="en-US" altLang="en-US"/>
              <a:pPr>
                <a:defRPr/>
              </a:pPr>
              <a:t>‹#›</a:t>
            </a:fld>
            <a:endParaRPr lang="en-US" altLang="en-US"/>
          </a:p>
        </p:txBody>
      </p:sp>
    </p:spTree>
    <p:extLst>
      <p:ext uri="{BB962C8B-B14F-4D97-AF65-F5344CB8AC3E}">
        <p14:creationId xmlns:p14="http://schemas.microsoft.com/office/powerpoint/2010/main" val="673311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29D5FFE-ADAC-0B2A-CF4D-5BFF990CDF68}"/>
              </a:ext>
            </a:extLst>
          </p:cNvPr>
          <p:cNvSpPr>
            <a:spLocks noGrp="1"/>
          </p:cNvSpPr>
          <p:nvPr>
            <p:ph type="sldNum" sz="quarter" idx="14"/>
          </p:nvPr>
        </p:nvSpPr>
        <p:spPr/>
        <p:txBody>
          <a:bodyPr/>
          <a:lstStyle>
            <a:lvl1pPr>
              <a:defRPr/>
            </a:lvl1pPr>
          </a:lstStyle>
          <a:p>
            <a:pPr>
              <a:defRPr/>
            </a:pPr>
            <a:fld id="{68678C35-086D-4198-975D-7CAE096F9A66}" type="slidenum">
              <a:rPr lang="en-US" altLang="en-US"/>
              <a:pPr>
                <a:defRPr/>
              </a:pPr>
              <a:t>‹#›</a:t>
            </a:fld>
            <a:endParaRPr lang="en-US" altLang="en-US"/>
          </a:p>
        </p:txBody>
      </p:sp>
    </p:spTree>
    <p:extLst>
      <p:ext uri="{BB962C8B-B14F-4D97-AF65-F5344CB8AC3E}">
        <p14:creationId xmlns:p14="http://schemas.microsoft.com/office/powerpoint/2010/main" val="3350032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D72696-DE0C-32DE-422F-A83FD0836FBB}"/>
              </a:ext>
            </a:extLst>
          </p:cNvPr>
          <p:cNvSpPr>
            <a:spLocks noChangeArrowheads="1"/>
          </p:cNvSpPr>
          <p:nvPr/>
        </p:nvSpPr>
        <p:spPr bwMode="auto">
          <a:xfrm>
            <a:off x="519113" y="304800"/>
            <a:ext cx="10352087" cy="604838"/>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ts val="2000"/>
              </a:lnSpc>
              <a:defRPr/>
            </a:pPr>
            <a:r>
              <a:rPr lang="en-CA" altLang="en-US" sz="3200" baseline="30000">
                <a:solidFill>
                  <a:srgbClr val="1F497D"/>
                </a:solidFill>
                <a:cs typeface="Arial" charset="0"/>
              </a:rPr>
              <a:t>Centre for Emerging and Zoonotic Disease </a:t>
            </a:r>
          </a:p>
          <a:p>
            <a:pPr eaLnBrk="1" hangingPunct="1">
              <a:lnSpc>
                <a:spcPts val="2000"/>
              </a:lnSpc>
              <a:defRPr/>
            </a:pPr>
            <a:r>
              <a:rPr lang="en-CA" altLang="en-US" sz="3200" baseline="30000">
                <a:solidFill>
                  <a:srgbClr val="1F497D"/>
                </a:solidFill>
                <a:cs typeface="Arial" charset="0"/>
              </a:rPr>
              <a:t> </a:t>
            </a:r>
            <a:r>
              <a:rPr lang="en-CA" altLang="en-US" sz="3200">
                <a:solidFill>
                  <a:srgbClr val="1F497D"/>
                </a:solidFill>
                <a:cs typeface="Arial" charset="0"/>
              </a:rPr>
              <a:t>  </a:t>
            </a:r>
            <a:r>
              <a:rPr lang="en-CA" altLang="en-US" sz="3200" baseline="30000">
                <a:solidFill>
                  <a:srgbClr val="1F497D"/>
                </a:solidFill>
                <a:cs typeface="Arial" charset="0"/>
              </a:rPr>
              <a:t>Integrated Intelligence and Response [CEZD-IIR]</a:t>
            </a:r>
          </a:p>
        </p:txBody>
      </p:sp>
      <p:sp>
        <p:nvSpPr>
          <p:cNvPr id="3" name="Rectangle 2">
            <a:extLst>
              <a:ext uri="{FF2B5EF4-FFF2-40B4-BE49-F238E27FC236}">
                <a16:creationId xmlns:a16="http://schemas.microsoft.com/office/drawing/2014/main" id="{B5AFB908-4B73-1D1E-E021-CA95B9477023}"/>
              </a:ext>
            </a:extLst>
          </p:cNvPr>
          <p:cNvSpPr>
            <a:spLocks noChangeArrowheads="1"/>
          </p:cNvSpPr>
          <p:nvPr/>
        </p:nvSpPr>
        <p:spPr bwMode="auto">
          <a:xfrm>
            <a:off x="1430338" y="6429375"/>
            <a:ext cx="10452100" cy="276225"/>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CA" altLang="en-US" b="1" baseline="30000">
                <a:solidFill>
                  <a:srgbClr val="C00000"/>
                </a:solidFill>
                <a:cs typeface="Arial" charset="0"/>
              </a:rPr>
              <a:t>CEZD-IIR - </a:t>
            </a:r>
            <a:r>
              <a:rPr lang="en-CA" altLang="en-US" b="1" i="1" baseline="30000">
                <a:solidFill>
                  <a:prstClr val="black"/>
                </a:solidFill>
                <a:cs typeface="Arial" charset="0"/>
              </a:rPr>
              <a:t>Fostering multi-disciplinary perspectives to generate anticipatory intelligence for relevant communities</a:t>
            </a:r>
          </a:p>
        </p:txBody>
      </p:sp>
      <p:cxnSp>
        <p:nvCxnSpPr>
          <p:cNvPr id="4" name="Straight Connector 3">
            <a:extLst>
              <a:ext uri="{FF2B5EF4-FFF2-40B4-BE49-F238E27FC236}">
                <a16:creationId xmlns:a16="http://schemas.microsoft.com/office/drawing/2014/main" id="{73025027-2AD7-5F53-269E-6F1EC43542D8}"/>
              </a:ext>
            </a:extLst>
          </p:cNvPr>
          <p:cNvCxnSpPr/>
          <p:nvPr/>
        </p:nvCxnSpPr>
        <p:spPr>
          <a:xfrm>
            <a:off x="1219200" y="762000"/>
            <a:ext cx="8940800" cy="0"/>
          </a:xfrm>
          <a:prstGeom prst="line">
            <a:avLst/>
          </a:prstGeom>
          <a:ln w="3175">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A7A1A67-D891-8E72-B101-81EEC3A06CFA}"/>
              </a:ext>
            </a:extLst>
          </p:cNvPr>
          <p:cNvSpPr>
            <a:spLocks noChangeArrowheads="1"/>
          </p:cNvSpPr>
          <p:nvPr userDrawn="1"/>
        </p:nvSpPr>
        <p:spPr bwMode="auto">
          <a:xfrm>
            <a:off x="519113" y="304800"/>
            <a:ext cx="10352087" cy="604838"/>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ts val="2000"/>
              </a:lnSpc>
              <a:defRPr/>
            </a:pPr>
            <a:r>
              <a:rPr lang="en-CA" altLang="en-US" sz="3200" baseline="30000">
                <a:solidFill>
                  <a:srgbClr val="1F497D"/>
                </a:solidFill>
                <a:cs typeface="Arial" charset="0"/>
              </a:rPr>
              <a:t>Centre for Emerging and Zoonotic Disease </a:t>
            </a:r>
          </a:p>
          <a:p>
            <a:pPr eaLnBrk="1" hangingPunct="1">
              <a:lnSpc>
                <a:spcPts val="2000"/>
              </a:lnSpc>
              <a:defRPr/>
            </a:pPr>
            <a:r>
              <a:rPr lang="en-CA" altLang="en-US" sz="3200" baseline="30000">
                <a:solidFill>
                  <a:srgbClr val="1F497D"/>
                </a:solidFill>
                <a:cs typeface="Arial" charset="0"/>
              </a:rPr>
              <a:t> </a:t>
            </a:r>
            <a:r>
              <a:rPr lang="en-CA" altLang="en-US" sz="3200">
                <a:solidFill>
                  <a:srgbClr val="1F497D"/>
                </a:solidFill>
                <a:cs typeface="Arial" charset="0"/>
              </a:rPr>
              <a:t>  </a:t>
            </a:r>
            <a:r>
              <a:rPr lang="en-CA" altLang="en-US" sz="3200" baseline="30000">
                <a:solidFill>
                  <a:srgbClr val="1F497D"/>
                </a:solidFill>
                <a:cs typeface="Arial" charset="0"/>
              </a:rPr>
              <a:t>Integrated Intelligence and Response [CEZD-IIR]</a:t>
            </a:r>
          </a:p>
        </p:txBody>
      </p:sp>
      <p:sp>
        <p:nvSpPr>
          <p:cNvPr id="6" name="Rectangle 5">
            <a:extLst>
              <a:ext uri="{FF2B5EF4-FFF2-40B4-BE49-F238E27FC236}">
                <a16:creationId xmlns:a16="http://schemas.microsoft.com/office/drawing/2014/main" id="{545B8707-28E3-77DD-27DC-A990E345453F}"/>
              </a:ext>
            </a:extLst>
          </p:cNvPr>
          <p:cNvSpPr>
            <a:spLocks noChangeArrowheads="1"/>
          </p:cNvSpPr>
          <p:nvPr userDrawn="1"/>
        </p:nvSpPr>
        <p:spPr bwMode="auto">
          <a:xfrm>
            <a:off x="1430338" y="6429375"/>
            <a:ext cx="10452100" cy="276225"/>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CA" altLang="en-US" b="1" baseline="30000">
                <a:solidFill>
                  <a:srgbClr val="C00000"/>
                </a:solidFill>
                <a:cs typeface="Arial" charset="0"/>
              </a:rPr>
              <a:t>CEZD-IIR - </a:t>
            </a:r>
            <a:r>
              <a:rPr lang="en-CA" altLang="en-US" b="1" i="1" baseline="30000">
                <a:solidFill>
                  <a:prstClr val="black"/>
                </a:solidFill>
                <a:cs typeface="Arial" charset="0"/>
              </a:rPr>
              <a:t>Fostering multi-disciplinary perspectives to generate anticipatory intelligence for relevant communities</a:t>
            </a:r>
          </a:p>
        </p:txBody>
      </p:sp>
      <p:cxnSp>
        <p:nvCxnSpPr>
          <p:cNvPr id="7" name="Straight Connector 6">
            <a:extLst>
              <a:ext uri="{FF2B5EF4-FFF2-40B4-BE49-F238E27FC236}">
                <a16:creationId xmlns:a16="http://schemas.microsoft.com/office/drawing/2014/main" id="{E5E7ED2B-3C7F-76BD-4901-122A42EE8450}"/>
              </a:ext>
            </a:extLst>
          </p:cNvPr>
          <p:cNvCxnSpPr/>
          <p:nvPr userDrawn="1"/>
        </p:nvCxnSpPr>
        <p:spPr>
          <a:xfrm>
            <a:off x="1219200" y="762000"/>
            <a:ext cx="8940800" cy="0"/>
          </a:xfrm>
          <a:prstGeom prst="line">
            <a:avLst/>
          </a:prstGeom>
          <a:ln w="3175">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35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5A1C8-5EA2-E2DF-9E39-F74560722960}"/>
              </a:ext>
            </a:extLst>
          </p:cNvPr>
          <p:cNvSpPr>
            <a:spLocks noGrp="1"/>
          </p:cNvSpPr>
          <p:nvPr>
            <p:ph type="dt" sz="half" idx="10"/>
          </p:nvPr>
        </p:nvSpPr>
        <p:spPr/>
        <p:txBody>
          <a:bodyPr/>
          <a:lstStyle>
            <a:lvl1pPr eaLnBrk="0" hangingPunct="0">
              <a:defRPr/>
            </a:lvl1pPr>
          </a:lstStyle>
          <a:p>
            <a:pPr>
              <a:defRPr/>
            </a:pPr>
            <a:fld id="{E78D9214-1079-41F3-90E5-D7FDDCEBEFE0}" type="datetime1">
              <a:rPr lang="en-US"/>
              <a:pPr>
                <a:defRPr/>
              </a:pPr>
              <a:t>2025-02-07</a:t>
            </a:fld>
            <a:endParaRPr lang="en-US" dirty="0"/>
          </a:p>
        </p:txBody>
      </p:sp>
      <p:sp>
        <p:nvSpPr>
          <p:cNvPr id="5" name="Footer Placeholder 4">
            <a:extLst>
              <a:ext uri="{FF2B5EF4-FFF2-40B4-BE49-F238E27FC236}">
                <a16:creationId xmlns:a16="http://schemas.microsoft.com/office/drawing/2014/main" id="{9C1DCCBB-1904-2AF4-8B09-094AC8E4CE30}"/>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24F6AE9-5075-1AE1-9269-1342499EBE44}"/>
              </a:ext>
            </a:extLst>
          </p:cNvPr>
          <p:cNvSpPr>
            <a:spLocks noGrp="1"/>
          </p:cNvSpPr>
          <p:nvPr>
            <p:ph type="sldNum" sz="quarter" idx="12"/>
          </p:nvPr>
        </p:nvSpPr>
        <p:spPr/>
        <p:txBody>
          <a:bodyPr/>
          <a:lstStyle>
            <a:lvl1pPr eaLnBrk="0" hangingPunct="0">
              <a:defRPr/>
            </a:lvl1pPr>
          </a:lstStyle>
          <a:p>
            <a:pPr>
              <a:defRPr/>
            </a:pPr>
            <a:fld id="{D9A29694-4117-4BE4-BA9D-D2ACFFE8EDBD}" type="slidenum">
              <a:rPr lang="en-US" altLang="en-US"/>
              <a:pPr>
                <a:defRPr/>
              </a:pPr>
              <a:t>‹#›</a:t>
            </a:fld>
            <a:endParaRPr lang="en-US" altLang="en-US"/>
          </a:p>
        </p:txBody>
      </p:sp>
    </p:spTree>
    <p:extLst>
      <p:ext uri="{BB962C8B-B14F-4D97-AF65-F5344CB8AC3E}">
        <p14:creationId xmlns:p14="http://schemas.microsoft.com/office/powerpoint/2010/main" val="1924754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6" indent="0">
              <a:buNone/>
              <a:defRPr sz="1400">
                <a:solidFill>
                  <a:schemeClr val="tx1">
                    <a:tint val="75000"/>
                  </a:schemeClr>
                </a:solidFill>
              </a:defRPr>
            </a:lvl7pPr>
            <a:lvl8pPr marL="3200068" indent="0">
              <a:buNone/>
              <a:defRPr sz="1400">
                <a:solidFill>
                  <a:schemeClr val="tx1">
                    <a:tint val="75000"/>
                  </a:schemeClr>
                </a:solidFill>
              </a:defRPr>
            </a:lvl8pPr>
            <a:lvl9pPr marL="365722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857F4F-A9EA-2FEA-5420-CAD3997909C7}"/>
              </a:ext>
            </a:extLst>
          </p:cNvPr>
          <p:cNvSpPr>
            <a:spLocks noGrp="1"/>
          </p:cNvSpPr>
          <p:nvPr>
            <p:ph type="dt" sz="half" idx="10"/>
          </p:nvPr>
        </p:nvSpPr>
        <p:spPr/>
        <p:txBody>
          <a:bodyPr/>
          <a:lstStyle>
            <a:lvl1pPr eaLnBrk="0" hangingPunct="0">
              <a:defRPr/>
            </a:lvl1pPr>
          </a:lstStyle>
          <a:p>
            <a:pPr>
              <a:defRPr/>
            </a:pPr>
            <a:fld id="{D4DE1D77-6C9E-42C4-AE22-5C45D42AFC52}" type="datetime1">
              <a:rPr lang="en-US"/>
              <a:pPr>
                <a:defRPr/>
              </a:pPr>
              <a:t>2025-02-07</a:t>
            </a:fld>
            <a:endParaRPr lang="en-US" dirty="0"/>
          </a:p>
        </p:txBody>
      </p:sp>
      <p:sp>
        <p:nvSpPr>
          <p:cNvPr id="5" name="Footer Placeholder 4">
            <a:extLst>
              <a:ext uri="{FF2B5EF4-FFF2-40B4-BE49-F238E27FC236}">
                <a16:creationId xmlns:a16="http://schemas.microsoft.com/office/drawing/2014/main" id="{99EC15AE-30B9-F568-7E4A-13D4F5F2779C}"/>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09620CB-CE41-AB36-0F85-738A0B10C287}"/>
              </a:ext>
            </a:extLst>
          </p:cNvPr>
          <p:cNvSpPr>
            <a:spLocks noGrp="1"/>
          </p:cNvSpPr>
          <p:nvPr>
            <p:ph type="sldNum" sz="quarter" idx="12"/>
          </p:nvPr>
        </p:nvSpPr>
        <p:spPr/>
        <p:txBody>
          <a:bodyPr/>
          <a:lstStyle>
            <a:lvl1pPr eaLnBrk="0" hangingPunct="0">
              <a:defRPr/>
            </a:lvl1pPr>
          </a:lstStyle>
          <a:p>
            <a:pPr>
              <a:defRPr/>
            </a:pPr>
            <a:fld id="{0D7F1F9D-41F9-4287-A587-BA33D53BB492}" type="slidenum">
              <a:rPr lang="en-US" altLang="en-US"/>
              <a:pPr>
                <a:defRPr/>
              </a:pPr>
              <a:t>‹#›</a:t>
            </a:fld>
            <a:endParaRPr lang="en-US" altLang="en-US"/>
          </a:p>
        </p:txBody>
      </p:sp>
    </p:spTree>
    <p:extLst>
      <p:ext uri="{BB962C8B-B14F-4D97-AF65-F5344CB8AC3E}">
        <p14:creationId xmlns:p14="http://schemas.microsoft.com/office/powerpoint/2010/main" val="225143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4306989-24E5-C25A-7593-9EEC2C847E33}"/>
              </a:ext>
            </a:extLst>
          </p:cNvPr>
          <p:cNvSpPr>
            <a:spLocks noGrp="1"/>
          </p:cNvSpPr>
          <p:nvPr>
            <p:ph type="dt" sz="half" idx="10"/>
          </p:nvPr>
        </p:nvSpPr>
        <p:spPr/>
        <p:txBody>
          <a:bodyPr/>
          <a:lstStyle>
            <a:lvl1pPr eaLnBrk="0" hangingPunct="0">
              <a:defRPr/>
            </a:lvl1pPr>
          </a:lstStyle>
          <a:p>
            <a:pPr>
              <a:defRPr/>
            </a:pPr>
            <a:fld id="{2AA86C5C-4B2C-4219-A04C-89B6262FF62B}" type="datetime1">
              <a:rPr lang="en-US"/>
              <a:pPr>
                <a:defRPr/>
              </a:pPr>
              <a:t>2025-02-07</a:t>
            </a:fld>
            <a:endParaRPr lang="en-US" dirty="0"/>
          </a:p>
        </p:txBody>
      </p:sp>
      <p:sp>
        <p:nvSpPr>
          <p:cNvPr id="6" name="Footer Placeholder 4">
            <a:extLst>
              <a:ext uri="{FF2B5EF4-FFF2-40B4-BE49-F238E27FC236}">
                <a16:creationId xmlns:a16="http://schemas.microsoft.com/office/drawing/2014/main" id="{F4104D85-5ACA-DBDE-D77C-3900CCB4D587}"/>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F32D0D91-E9FB-7EE0-0EF8-0222D1288DD9}"/>
              </a:ext>
            </a:extLst>
          </p:cNvPr>
          <p:cNvSpPr>
            <a:spLocks noGrp="1"/>
          </p:cNvSpPr>
          <p:nvPr>
            <p:ph type="sldNum" sz="quarter" idx="12"/>
          </p:nvPr>
        </p:nvSpPr>
        <p:spPr/>
        <p:txBody>
          <a:bodyPr/>
          <a:lstStyle>
            <a:lvl1pPr eaLnBrk="0" hangingPunct="0">
              <a:defRPr/>
            </a:lvl1pPr>
          </a:lstStyle>
          <a:p>
            <a:pPr>
              <a:defRPr/>
            </a:pPr>
            <a:fld id="{20547883-1449-4B5C-9BC9-3264198436D2}" type="slidenum">
              <a:rPr lang="en-US" altLang="en-US"/>
              <a:pPr>
                <a:defRPr/>
              </a:pPr>
              <a:t>‹#›</a:t>
            </a:fld>
            <a:endParaRPr lang="en-US" altLang="en-US"/>
          </a:p>
        </p:txBody>
      </p:sp>
    </p:spTree>
    <p:extLst>
      <p:ext uri="{BB962C8B-B14F-4D97-AF65-F5344CB8AC3E}">
        <p14:creationId xmlns:p14="http://schemas.microsoft.com/office/powerpoint/2010/main" val="204568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1"/>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6" indent="0">
              <a:buNone/>
              <a:defRPr sz="1600" b="1"/>
            </a:lvl7pPr>
            <a:lvl8pPr marL="3200068" indent="0">
              <a:buNone/>
              <a:defRPr sz="1600" b="1"/>
            </a:lvl8pPr>
            <a:lvl9pPr marL="365722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5"/>
            <a:ext cx="5389033" cy="639761"/>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6" indent="0">
              <a:buNone/>
              <a:defRPr sz="1600" b="1"/>
            </a:lvl7pPr>
            <a:lvl8pPr marL="3200068" indent="0">
              <a:buNone/>
              <a:defRPr sz="1600" b="1"/>
            </a:lvl8pPr>
            <a:lvl9pPr marL="36572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237A9F-5B00-B35F-2F50-1E28B1C6EB5B}"/>
              </a:ext>
            </a:extLst>
          </p:cNvPr>
          <p:cNvSpPr>
            <a:spLocks noGrp="1"/>
          </p:cNvSpPr>
          <p:nvPr>
            <p:ph type="dt" sz="half" idx="10"/>
          </p:nvPr>
        </p:nvSpPr>
        <p:spPr/>
        <p:txBody>
          <a:bodyPr/>
          <a:lstStyle>
            <a:lvl1pPr eaLnBrk="0" hangingPunct="0">
              <a:defRPr/>
            </a:lvl1pPr>
          </a:lstStyle>
          <a:p>
            <a:pPr>
              <a:defRPr/>
            </a:pPr>
            <a:fld id="{F50E0437-12C9-49ED-8BAF-E455282E2CB0}" type="datetime1">
              <a:rPr lang="en-US"/>
              <a:pPr>
                <a:defRPr/>
              </a:pPr>
              <a:t>2025-02-07</a:t>
            </a:fld>
            <a:endParaRPr lang="en-US" dirty="0"/>
          </a:p>
        </p:txBody>
      </p:sp>
      <p:sp>
        <p:nvSpPr>
          <p:cNvPr id="8" name="Footer Placeholder 4">
            <a:extLst>
              <a:ext uri="{FF2B5EF4-FFF2-40B4-BE49-F238E27FC236}">
                <a16:creationId xmlns:a16="http://schemas.microsoft.com/office/drawing/2014/main" id="{B7E04365-52E4-E761-F769-811286B25899}"/>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F0BE861F-C492-790A-0B8F-16788D057F7B}"/>
              </a:ext>
            </a:extLst>
          </p:cNvPr>
          <p:cNvSpPr>
            <a:spLocks noGrp="1"/>
          </p:cNvSpPr>
          <p:nvPr>
            <p:ph type="sldNum" sz="quarter" idx="12"/>
          </p:nvPr>
        </p:nvSpPr>
        <p:spPr/>
        <p:txBody>
          <a:bodyPr/>
          <a:lstStyle>
            <a:lvl1pPr eaLnBrk="0" hangingPunct="0">
              <a:defRPr/>
            </a:lvl1pPr>
          </a:lstStyle>
          <a:p>
            <a:pPr>
              <a:defRPr/>
            </a:pPr>
            <a:fld id="{399270F5-B4F0-43F6-B641-3F85838A9374}" type="slidenum">
              <a:rPr lang="en-US" altLang="en-US"/>
              <a:pPr>
                <a:defRPr/>
              </a:pPr>
              <a:t>‹#›</a:t>
            </a:fld>
            <a:endParaRPr lang="en-US" altLang="en-US"/>
          </a:p>
        </p:txBody>
      </p:sp>
    </p:spTree>
    <p:extLst>
      <p:ext uri="{BB962C8B-B14F-4D97-AF65-F5344CB8AC3E}">
        <p14:creationId xmlns:p14="http://schemas.microsoft.com/office/powerpoint/2010/main" val="130893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6966CCB-C81B-A3B2-B95A-09085365411D}"/>
              </a:ext>
            </a:extLst>
          </p:cNvPr>
          <p:cNvSpPr>
            <a:spLocks noGrp="1"/>
          </p:cNvSpPr>
          <p:nvPr>
            <p:ph type="dt" sz="half" idx="10"/>
          </p:nvPr>
        </p:nvSpPr>
        <p:spPr/>
        <p:txBody>
          <a:bodyPr/>
          <a:lstStyle>
            <a:lvl1pPr eaLnBrk="0" hangingPunct="0">
              <a:defRPr/>
            </a:lvl1pPr>
          </a:lstStyle>
          <a:p>
            <a:pPr>
              <a:defRPr/>
            </a:pPr>
            <a:fld id="{8FC0C145-B784-495A-B5E9-B972C8F6A510}" type="datetime1">
              <a:rPr lang="en-US"/>
              <a:pPr>
                <a:defRPr/>
              </a:pPr>
              <a:t>2025-02-07</a:t>
            </a:fld>
            <a:endParaRPr lang="en-US" dirty="0"/>
          </a:p>
        </p:txBody>
      </p:sp>
      <p:sp>
        <p:nvSpPr>
          <p:cNvPr id="4" name="Footer Placeholder 4">
            <a:extLst>
              <a:ext uri="{FF2B5EF4-FFF2-40B4-BE49-F238E27FC236}">
                <a16:creationId xmlns:a16="http://schemas.microsoft.com/office/drawing/2014/main" id="{AA7A16F8-0DA6-DD49-946D-C2F0C875208A}"/>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5F3F6095-B9C0-ADE2-3682-0EE11A06C890}"/>
              </a:ext>
            </a:extLst>
          </p:cNvPr>
          <p:cNvSpPr>
            <a:spLocks noGrp="1"/>
          </p:cNvSpPr>
          <p:nvPr>
            <p:ph type="sldNum" sz="quarter" idx="12"/>
          </p:nvPr>
        </p:nvSpPr>
        <p:spPr/>
        <p:txBody>
          <a:bodyPr/>
          <a:lstStyle>
            <a:lvl1pPr eaLnBrk="0" hangingPunct="0">
              <a:defRPr/>
            </a:lvl1pPr>
          </a:lstStyle>
          <a:p>
            <a:pPr>
              <a:defRPr/>
            </a:pPr>
            <a:fld id="{8777FA38-E4F5-4FE6-A307-1B12F20B2E05}" type="slidenum">
              <a:rPr lang="en-US" altLang="en-US"/>
              <a:pPr>
                <a:defRPr/>
              </a:pPr>
              <a:t>‹#›</a:t>
            </a:fld>
            <a:endParaRPr lang="en-US" altLang="en-US"/>
          </a:p>
        </p:txBody>
      </p:sp>
    </p:spTree>
    <p:extLst>
      <p:ext uri="{BB962C8B-B14F-4D97-AF65-F5344CB8AC3E}">
        <p14:creationId xmlns:p14="http://schemas.microsoft.com/office/powerpoint/2010/main" val="58419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8FF8D3-2A20-3D19-9FCE-3A6A48B55BCE}"/>
              </a:ext>
            </a:extLst>
          </p:cNvPr>
          <p:cNvSpPr>
            <a:spLocks noGrp="1"/>
          </p:cNvSpPr>
          <p:nvPr>
            <p:ph type="dt" sz="half" idx="10"/>
          </p:nvPr>
        </p:nvSpPr>
        <p:spPr/>
        <p:txBody>
          <a:bodyPr/>
          <a:lstStyle>
            <a:lvl1pPr eaLnBrk="0" hangingPunct="0">
              <a:defRPr/>
            </a:lvl1pPr>
          </a:lstStyle>
          <a:p>
            <a:pPr>
              <a:defRPr/>
            </a:pPr>
            <a:fld id="{C7BBA67D-F756-474B-9A94-9792B4B26F66}" type="datetime1">
              <a:rPr lang="en-US"/>
              <a:pPr>
                <a:defRPr/>
              </a:pPr>
              <a:t>2025-02-07</a:t>
            </a:fld>
            <a:endParaRPr lang="en-US" dirty="0"/>
          </a:p>
        </p:txBody>
      </p:sp>
      <p:sp>
        <p:nvSpPr>
          <p:cNvPr id="3" name="Footer Placeholder 4">
            <a:extLst>
              <a:ext uri="{FF2B5EF4-FFF2-40B4-BE49-F238E27FC236}">
                <a16:creationId xmlns:a16="http://schemas.microsoft.com/office/drawing/2014/main" id="{D11BDDB3-ED36-B20E-20FE-EDD1B42B003B}"/>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AFBF9696-7032-00CF-F192-BEFDF060C269}"/>
              </a:ext>
            </a:extLst>
          </p:cNvPr>
          <p:cNvSpPr>
            <a:spLocks noGrp="1"/>
          </p:cNvSpPr>
          <p:nvPr>
            <p:ph type="sldNum" sz="quarter" idx="12"/>
          </p:nvPr>
        </p:nvSpPr>
        <p:spPr/>
        <p:txBody>
          <a:bodyPr/>
          <a:lstStyle>
            <a:lvl1pPr eaLnBrk="0" hangingPunct="0">
              <a:defRPr/>
            </a:lvl1pPr>
          </a:lstStyle>
          <a:p>
            <a:pPr>
              <a:defRPr/>
            </a:pPr>
            <a:fld id="{9AB3AC46-C0F0-4F1E-BC27-86C3766AAC22}" type="slidenum">
              <a:rPr lang="en-US" altLang="en-US"/>
              <a:pPr>
                <a:defRPr/>
              </a:pPr>
              <a:t>‹#›</a:t>
            </a:fld>
            <a:endParaRPr lang="en-US" altLang="en-US"/>
          </a:p>
        </p:txBody>
      </p:sp>
    </p:spTree>
    <p:extLst>
      <p:ext uri="{BB962C8B-B14F-4D97-AF65-F5344CB8AC3E}">
        <p14:creationId xmlns:p14="http://schemas.microsoft.com/office/powerpoint/2010/main" val="382826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D67B291-D0B4-DEB4-9828-9951B9F18B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B695324-F908-9B27-406B-FB845D9FE3BD}"/>
              </a:ext>
            </a:extLst>
          </p:cNvPr>
          <p:cNvSpPr>
            <a:spLocks noGrp="1"/>
          </p:cNvSpPr>
          <p:nvPr>
            <p:ph type="dt" sz="half" idx="10"/>
          </p:nvPr>
        </p:nvSpPr>
        <p:spPr/>
        <p:txBody>
          <a:bodyPr/>
          <a:lstStyle>
            <a:lvl1pPr>
              <a:defRPr/>
            </a:lvl1pPr>
          </a:lstStyle>
          <a:p>
            <a:pPr>
              <a:defRPr/>
            </a:pPr>
            <a:fld id="{25D6F8AF-1558-4F3C-8838-2664D64326CA}" type="datetime1">
              <a:rPr lang="en-US"/>
              <a:pPr>
                <a:defRPr/>
              </a:pPr>
              <a:t>2025-02-07</a:t>
            </a:fld>
            <a:endParaRPr lang="en-US"/>
          </a:p>
        </p:txBody>
      </p:sp>
      <p:sp>
        <p:nvSpPr>
          <p:cNvPr id="6" name="Footer Placeholder 4">
            <a:extLst>
              <a:ext uri="{FF2B5EF4-FFF2-40B4-BE49-F238E27FC236}">
                <a16:creationId xmlns:a16="http://schemas.microsoft.com/office/drawing/2014/main" id="{DA559618-992A-AD4E-AC63-81360CC878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D43534-E0F1-7004-ABCB-3A3CAE7A7190}"/>
              </a:ext>
            </a:extLst>
          </p:cNvPr>
          <p:cNvSpPr>
            <a:spLocks noGrp="1"/>
          </p:cNvSpPr>
          <p:nvPr>
            <p:ph type="sldNum" sz="quarter" idx="12"/>
          </p:nvPr>
        </p:nvSpPr>
        <p:spPr/>
        <p:txBody>
          <a:bodyPr/>
          <a:lstStyle>
            <a:lvl1pPr>
              <a:defRPr/>
            </a:lvl1pPr>
          </a:lstStyle>
          <a:p>
            <a:pPr>
              <a:defRPr/>
            </a:pPr>
            <a:fld id="{EA01DF64-20BF-4DF5-9243-15EDF3B2E4F0}" type="slidenum">
              <a:rPr lang="en-US" altLang="en-US"/>
              <a:pPr>
                <a:defRPr/>
              </a:pPr>
              <a:t>‹#›</a:t>
            </a:fld>
            <a:endParaRPr lang="en-US" altLang="en-US"/>
          </a:p>
        </p:txBody>
      </p:sp>
    </p:spTree>
    <p:extLst>
      <p:ext uri="{BB962C8B-B14F-4D97-AF65-F5344CB8AC3E}">
        <p14:creationId xmlns:p14="http://schemas.microsoft.com/office/powerpoint/2010/main" val="64496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53"/>
            <a:ext cx="6815668" cy="58531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AE51218-B7E0-2ADE-0C25-8ACF8C240BD1}"/>
              </a:ext>
            </a:extLst>
          </p:cNvPr>
          <p:cNvSpPr>
            <a:spLocks noGrp="1"/>
          </p:cNvSpPr>
          <p:nvPr>
            <p:ph type="dt" sz="half" idx="10"/>
          </p:nvPr>
        </p:nvSpPr>
        <p:spPr/>
        <p:txBody>
          <a:bodyPr/>
          <a:lstStyle>
            <a:lvl1pPr eaLnBrk="0" hangingPunct="0">
              <a:defRPr/>
            </a:lvl1pPr>
          </a:lstStyle>
          <a:p>
            <a:pPr>
              <a:defRPr/>
            </a:pPr>
            <a:fld id="{EDB2623C-5B31-4CE4-9EAB-D8DAA60E86A9}" type="datetime1">
              <a:rPr lang="en-US"/>
              <a:pPr>
                <a:defRPr/>
              </a:pPr>
              <a:t>2025-02-07</a:t>
            </a:fld>
            <a:endParaRPr lang="en-US" dirty="0"/>
          </a:p>
        </p:txBody>
      </p:sp>
      <p:sp>
        <p:nvSpPr>
          <p:cNvPr id="6" name="Footer Placeholder 4">
            <a:extLst>
              <a:ext uri="{FF2B5EF4-FFF2-40B4-BE49-F238E27FC236}">
                <a16:creationId xmlns:a16="http://schemas.microsoft.com/office/drawing/2014/main" id="{CF71AA94-4C43-96CE-70EB-3F3ABA0606A5}"/>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402BD961-E328-AB6A-372B-B231AF314488}"/>
              </a:ext>
            </a:extLst>
          </p:cNvPr>
          <p:cNvSpPr>
            <a:spLocks noGrp="1"/>
          </p:cNvSpPr>
          <p:nvPr>
            <p:ph type="sldNum" sz="quarter" idx="12"/>
          </p:nvPr>
        </p:nvSpPr>
        <p:spPr/>
        <p:txBody>
          <a:bodyPr/>
          <a:lstStyle>
            <a:lvl1pPr eaLnBrk="0" hangingPunct="0">
              <a:defRPr/>
            </a:lvl1pPr>
          </a:lstStyle>
          <a:p>
            <a:pPr>
              <a:defRPr/>
            </a:pPr>
            <a:fld id="{ED61EDEC-03C3-4337-AE69-C703616466FF}" type="slidenum">
              <a:rPr lang="en-US" altLang="en-US"/>
              <a:pPr>
                <a:defRPr/>
              </a:pPr>
              <a:t>‹#›</a:t>
            </a:fld>
            <a:endParaRPr lang="en-US" altLang="en-US"/>
          </a:p>
        </p:txBody>
      </p:sp>
    </p:spTree>
    <p:extLst>
      <p:ext uri="{BB962C8B-B14F-4D97-AF65-F5344CB8AC3E}">
        <p14:creationId xmlns:p14="http://schemas.microsoft.com/office/powerpoint/2010/main" val="2603158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6" indent="0">
              <a:buNone/>
              <a:defRPr sz="2000"/>
            </a:lvl7pPr>
            <a:lvl8pPr marL="3200068" indent="0">
              <a:buNone/>
              <a:defRPr sz="2000"/>
            </a:lvl8pPr>
            <a:lvl9pPr marL="3657221"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2C99E5-75F5-4EEB-E151-3AA4541159EA}"/>
              </a:ext>
            </a:extLst>
          </p:cNvPr>
          <p:cNvSpPr>
            <a:spLocks noGrp="1"/>
          </p:cNvSpPr>
          <p:nvPr>
            <p:ph type="dt" sz="half" idx="10"/>
          </p:nvPr>
        </p:nvSpPr>
        <p:spPr/>
        <p:txBody>
          <a:bodyPr/>
          <a:lstStyle>
            <a:lvl1pPr eaLnBrk="0" hangingPunct="0">
              <a:defRPr/>
            </a:lvl1pPr>
          </a:lstStyle>
          <a:p>
            <a:pPr>
              <a:defRPr/>
            </a:pPr>
            <a:fld id="{A4593B70-D7E7-4B63-A75F-6D1CB75C9A6E}" type="datetime1">
              <a:rPr lang="en-US"/>
              <a:pPr>
                <a:defRPr/>
              </a:pPr>
              <a:t>2025-02-07</a:t>
            </a:fld>
            <a:endParaRPr lang="en-US" dirty="0"/>
          </a:p>
        </p:txBody>
      </p:sp>
      <p:sp>
        <p:nvSpPr>
          <p:cNvPr id="6" name="Footer Placeholder 4">
            <a:extLst>
              <a:ext uri="{FF2B5EF4-FFF2-40B4-BE49-F238E27FC236}">
                <a16:creationId xmlns:a16="http://schemas.microsoft.com/office/drawing/2014/main" id="{3E22FFAE-B4B9-AFF6-5FDC-42E6B2CD55B7}"/>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12159FB6-8CAD-1B0F-B571-96A5B476D54C}"/>
              </a:ext>
            </a:extLst>
          </p:cNvPr>
          <p:cNvSpPr>
            <a:spLocks noGrp="1"/>
          </p:cNvSpPr>
          <p:nvPr>
            <p:ph type="sldNum" sz="quarter" idx="12"/>
          </p:nvPr>
        </p:nvSpPr>
        <p:spPr/>
        <p:txBody>
          <a:bodyPr/>
          <a:lstStyle>
            <a:lvl1pPr eaLnBrk="0" hangingPunct="0">
              <a:defRPr/>
            </a:lvl1pPr>
          </a:lstStyle>
          <a:p>
            <a:pPr>
              <a:defRPr/>
            </a:pPr>
            <a:fld id="{0130953D-9FAF-4606-A35C-DBD1286A667D}" type="slidenum">
              <a:rPr lang="en-US" altLang="en-US"/>
              <a:pPr>
                <a:defRPr/>
              </a:pPr>
              <a:t>‹#›</a:t>
            </a:fld>
            <a:endParaRPr lang="en-US" altLang="en-US"/>
          </a:p>
        </p:txBody>
      </p:sp>
    </p:spTree>
    <p:extLst>
      <p:ext uri="{BB962C8B-B14F-4D97-AF65-F5344CB8AC3E}">
        <p14:creationId xmlns:p14="http://schemas.microsoft.com/office/powerpoint/2010/main" val="890935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3AC95-A401-E33B-3351-D8E5B666F3F4}"/>
              </a:ext>
            </a:extLst>
          </p:cNvPr>
          <p:cNvSpPr>
            <a:spLocks noGrp="1"/>
          </p:cNvSpPr>
          <p:nvPr>
            <p:ph type="dt" sz="half" idx="10"/>
          </p:nvPr>
        </p:nvSpPr>
        <p:spPr/>
        <p:txBody>
          <a:bodyPr/>
          <a:lstStyle>
            <a:lvl1pPr eaLnBrk="0" hangingPunct="0">
              <a:defRPr/>
            </a:lvl1pPr>
          </a:lstStyle>
          <a:p>
            <a:pPr>
              <a:defRPr/>
            </a:pPr>
            <a:fld id="{697585D1-434E-4DEC-BEFE-02359082C928}" type="datetime1">
              <a:rPr lang="en-US"/>
              <a:pPr>
                <a:defRPr/>
              </a:pPr>
              <a:t>2025-02-07</a:t>
            </a:fld>
            <a:endParaRPr lang="en-US" dirty="0"/>
          </a:p>
        </p:txBody>
      </p:sp>
      <p:sp>
        <p:nvSpPr>
          <p:cNvPr id="5" name="Footer Placeholder 4">
            <a:extLst>
              <a:ext uri="{FF2B5EF4-FFF2-40B4-BE49-F238E27FC236}">
                <a16:creationId xmlns:a16="http://schemas.microsoft.com/office/drawing/2014/main" id="{B62C8108-44A3-9130-2E01-1C55FFD06B1B}"/>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1B44C10C-FEA1-6A55-C429-B8616C85792C}"/>
              </a:ext>
            </a:extLst>
          </p:cNvPr>
          <p:cNvSpPr>
            <a:spLocks noGrp="1"/>
          </p:cNvSpPr>
          <p:nvPr>
            <p:ph type="sldNum" sz="quarter" idx="12"/>
          </p:nvPr>
        </p:nvSpPr>
        <p:spPr/>
        <p:txBody>
          <a:bodyPr/>
          <a:lstStyle>
            <a:lvl1pPr eaLnBrk="0" hangingPunct="0">
              <a:defRPr/>
            </a:lvl1pPr>
          </a:lstStyle>
          <a:p>
            <a:pPr>
              <a:defRPr/>
            </a:pPr>
            <a:fld id="{BB16CEC5-944B-4E82-88B6-BACEA1F99657}" type="slidenum">
              <a:rPr lang="en-US" altLang="en-US"/>
              <a:pPr>
                <a:defRPr/>
              </a:pPr>
              <a:t>‹#›</a:t>
            </a:fld>
            <a:endParaRPr lang="en-US" altLang="en-US"/>
          </a:p>
        </p:txBody>
      </p:sp>
    </p:spTree>
    <p:extLst>
      <p:ext uri="{BB962C8B-B14F-4D97-AF65-F5344CB8AC3E}">
        <p14:creationId xmlns:p14="http://schemas.microsoft.com/office/powerpoint/2010/main" val="2215625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3"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D41C0-A487-42F1-86EE-D46C72AC7299}"/>
              </a:ext>
            </a:extLst>
          </p:cNvPr>
          <p:cNvSpPr>
            <a:spLocks noGrp="1"/>
          </p:cNvSpPr>
          <p:nvPr>
            <p:ph type="dt" sz="half" idx="10"/>
          </p:nvPr>
        </p:nvSpPr>
        <p:spPr/>
        <p:txBody>
          <a:bodyPr/>
          <a:lstStyle>
            <a:lvl1pPr eaLnBrk="0" hangingPunct="0">
              <a:defRPr/>
            </a:lvl1pPr>
          </a:lstStyle>
          <a:p>
            <a:pPr>
              <a:defRPr/>
            </a:pPr>
            <a:fld id="{A51CF1F8-F3FF-4081-AB34-785C30850CDA}" type="datetime1">
              <a:rPr lang="en-US"/>
              <a:pPr>
                <a:defRPr/>
              </a:pPr>
              <a:t>2025-02-07</a:t>
            </a:fld>
            <a:endParaRPr lang="en-US" dirty="0"/>
          </a:p>
        </p:txBody>
      </p:sp>
      <p:sp>
        <p:nvSpPr>
          <p:cNvPr id="5" name="Footer Placeholder 4">
            <a:extLst>
              <a:ext uri="{FF2B5EF4-FFF2-40B4-BE49-F238E27FC236}">
                <a16:creationId xmlns:a16="http://schemas.microsoft.com/office/drawing/2014/main" id="{097E0D79-D99B-E54B-BB3B-CFAA1726F0B3}"/>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BAFF2A85-9D7F-49CF-839D-87F48DE82F25}"/>
              </a:ext>
            </a:extLst>
          </p:cNvPr>
          <p:cNvSpPr>
            <a:spLocks noGrp="1"/>
          </p:cNvSpPr>
          <p:nvPr>
            <p:ph type="sldNum" sz="quarter" idx="12"/>
          </p:nvPr>
        </p:nvSpPr>
        <p:spPr/>
        <p:txBody>
          <a:bodyPr/>
          <a:lstStyle>
            <a:lvl1pPr eaLnBrk="0" hangingPunct="0">
              <a:defRPr/>
            </a:lvl1pPr>
          </a:lstStyle>
          <a:p>
            <a:pPr>
              <a:defRPr/>
            </a:pPr>
            <a:fld id="{4A0A52D6-6C47-4470-B7BC-490AFF44069B}" type="slidenum">
              <a:rPr lang="en-US" altLang="en-US"/>
              <a:pPr>
                <a:defRPr/>
              </a:pPr>
              <a:t>‹#›</a:t>
            </a:fld>
            <a:endParaRPr lang="en-US" altLang="en-US"/>
          </a:p>
        </p:txBody>
      </p:sp>
    </p:spTree>
    <p:extLst>
      <p:ext uri="{BB962C8B-B14F-4D97-AF65-F5344CB8AC3E}">
        <p14:creationId xmlns:p14="http://schemas.microsoft.com/office/powerpoint/2010/main" val="3325187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9AF65-515A-82B2-C098-862029791262}"/>
              </a:ext>
            </a:extLst>
          </p:cNvPr>
          <p:cNvSpPr>
            <a:spLocks noChangeArrowheads="1"/>
          </p:cNvSpPr>
          <p:nvPr userDrawn="1"/>
        </p:nvSpPr>
        <p:spPr bwMode="auto">
          <a:xfrm>
            <a:off x="519113" y="304800"/>
            <a:ext cx="10352087" cy="604838"/>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ts val="2000"/>
              </a:lnSpc>
              <a:defRPr/>
            </a:pPr>
            <a:r>
              <a:rPr lang="en-CA" altLang="en-US" sz="3200" baseline="30000">
                <a:solidFill>
                  <a:srgbClr val="1F497D"/>
                </a:solidFill>
                <a:cs typeface="Arial" charset="0"/>
              </a:rPr>
              <a:t>Centre for Emerging and Zoonotic Disease </a:t>
            </a:r>
          </a:p>
          <a:p>
            <a:pPr eaLnBrk="1" hangingPunct="1">
              <a:lnSpc>
                <a:spcPts val="2000"/>
              </a:lnSpc>
              <a:defRPr/>
            </a:pPr>
            <a:r>
              <a:rPr lang="en-CA" altLang="en-US" sz="3200" baseline="30000">
                <a:solidFill>
                  <a:srgbClr val="1F497D"/>
                </a:solidFill>
                <a:cs typeface="Arial" charset="0"/>
              </a:rPr>
              <a:t> </a:t>
            </a:r>
            <a:r>
              <a:rPr lang="en-CA" altLang="en-US" sz="3200">
                <a:solidFill>
                  <a:srgbClr val="1F497D"/>
                </a:solidFill>
                <a:cs typeface="Arial" charset="0"/>
              </a:rPr>
              <a:t>  </a:t>
            </a:r>
            <a:r>
              <a:rPr lang="en-CA" altLang="en-US" sz="3200" baseline="30000">
                <a:solidFill>
                  <a:srgbClr val="1F497D"/>
                </a:solidFill>
                <a:cs typeface="Arial" charset="0"/>
              </a:rPr>
              <a:t>Integrated Intelligence and Response [CEZD-IIR]</a:t>
            </a:r>
          </a:p>
        </p:txBody>
      </p:sp>
      <p:sp>
        <p:nvSpPr>
          <p:cNvPr id="3" name="Rectangle 2">
            <a:extLst>
              <a:ext uri="{FF2B5EF4-FFF2-40B4-BE49-F238E27FC236}">
                <a16:creationId xmlns:a16="http://schemas.microsoft.com/office/drawing/2014/main" id="{1108D73F-24EF-45F8-F401-42F857109EEB}"/>
              </a:ext>
            </a:extLst>
          </p:cNvPr>
          <p:cNvSpPr>
            <a:spLocks noChangeArrowheads="1"/>
          </p:cNvSpPr>
          <p:nvPr userDrawn="1"/>
        </p:nvSpPr>
        <p:spPr bwMode="auto">
          <a:xfrm>
            <a:off x="914400" y="6430963"/>
            <a:ext cx="10858500" cy="369887"/>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CA" altLang="en-US" b="1" baseline="30000">
                <a:solidFill>
                  <a:srgbClr val="C00000"/>
                </a:solidFill>
                <a:cs typeface="Arial" charset="0"/>
              </a:rPr>
              <a:t>Vision - </a:t>
            </a:r>
            <a:r>
              <a:rPr lang="en-CA" altLang="en-US" b="1" i="1" baseline="30000">
                <a:solidFill>
                  <a:prstClr val="black"/>
                </a:solidFill>
                <a:cs typeface="Arial" charset="0"/>
              </a:rPr>
              <a:t>Fostering multi-disciplinary perspectives to generate anticipatory intelligence for</a:t>
            </a:r>
            <a:r>
              <a:rPr lang="en-CA" altLang="en-US" b="1" i="1">
                <a:solidFill>
                  <a:prstClr val="black"/>
                </a:solidFill>
                <a:cs typeface="Arial" charset="0"/>
              </a:rPr>
              <a:t> </a:t>
            </a:r>
            <a:r>
              <a:rPr lang="en-CA" altLang="en-US" b="1" i="1" baseline="30000">
                <a:solidFill>
                  <a:prstClr val="black"/>
                </a:solidFill>
                <a:cs typeface="Arial" charset="0"/>
              </a:rPr>
              <a:t>emerging and zoonotic diseases.</a:t>
            </a:r>
          </a:p>
        </p:txBody>
      </p:sp>
      <p:cxnSp>
        <p:nvCxnSpPr>
          <p:cNvPr id="4" name="Straight Connector 3">
            <a:extLst>
              <a:ext uri="{FF2B5EF4-FFF2-40B4-BE49-F238E27FC236}">
                <a16:creationId xmlns:a16="http://schemas.microsoft.com/office/drawing/2014/main" id="{206FDD3F-0A2F-A661-A1E8-7DD50617E777}"/>
              </a:ext>
            </a:extLst>
          </p:cNvPr>
          <p:cNvCxnSpPr/>
          <p:nvPr userDrawn="1"/>
        </p:nvCxnSpPr>
        <p:spPr>
          <a:xfrm>
            <a:off x="1219200" y="762000"/>
            <a:ext cx="8940800" cy="0"/>
          </a:xfrm>
          <a:prstGeom prst="line">
            <a:avLst/>
          </a:prstGeom>
          <a:ln w="3175">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1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B86121-97CB-547C-6BD2-471F7F6E7770}"/>
              </a:ext>
            </a:extLst>
          </p:cNvPr>
          <p:cNvSpPr>
            <a:spLocks noGrp="1"/>
          </p:cNvSpPr>
          <p:nvPr>
            <p:ph type="dt" sz="half" idx="10"/>
          </p:nvPr>
        </p:nvSpPr>
        <p:spPr/>
        <p:txBody>
          <a:bodyPr/>
          <a:lstStyle>
            <a:lvl1pPr>
              <a:defRPr/>
            </a:lvl1pPr>
          </a:lstStyle>
          <a:p>
            <a:pPr>
              <a:defRPr/>
            </a:pPr>
            <a:fld id="{76979A77-2AD3-4C02-B97F-ABA02CC61B22}" type="datetime1">
              <a:rPr lang="en-US"/>
              <a:pPr>
                <a:defRPr/>
              </a:pPr>
              <a:t>2025-02-07</a:t>
            </a:fld>
            <a:endParaRPr lang="en-US"/>
          </a:p>
        </p:txBody>
      </p:sp>
      <p:sp>
        <p:nvSpPr>
          <p:cNvPr id="5" name="Footer Placeholder 4">
            <a:extLst>
              <a:ext uri="{FF2B5EF4-FFF2-40B4-BE49-F238E27FC236}">
                <a16:creationId xmlns:a16="http://schemas.microsoft.com/office/drawing/2014/main" id="{FAA4A65E-DD07-3930-19C6-942451081C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A7683E-5E67-2FA1-3BEA-BE54D4A5A2C6}"/>
              </a:ext>
            </a:extLst>
          </p:cNvPr>
          <p:cNvSpPr>
            <a:spLocks noGrp="1"/>
          </p:cNvSpPr>
          <p:nvPr>
            <p:ph type="sldNum" sz="quarter" idx="12"/>
          </p:nvPr>
        </p:nvSpPr>
        <p:spPr/>
        <p:txBody>
          <a:bodyPr/>
          <a:lstStyle>
            <a:lvl1pPr>
              <a:defRPr/>
            </a:lvl1pPr>
          </a:lstStyle>
          <a:p>
            <a:pPr>
              <a:defRPr/>
            </a:pPr>
            <a:fld id="{6D526DE0-D07E-4817-8808-BED4DFDAA16F}" type="slidenum">
              <a:rPr lang="en-US" altLang="en-US"/>
              <a:pPr>
                <a:defRPr/>
              </a:pPr>
              <a:t>‹#›</a:t>
            </a:fld>
            <a:endParaRPr lang="en-US" altLang="en-US"/>
          </a:p>
        </p:txBody>
      </p:sp>
    </p:spTree>
    <p:extLst>
      <p:ext uri="{BB962C8B-B14F-4D97-AF65-F5344CB8AC3E}">
        <p14:creationId xmlns:p14="http://schemas.microsoft.com/office/powerpoint/2010/main" val="34110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BDB7C1-9F80-BF36-255B-9D8679908F68}"/>
              </a:ext>
            </a:extLst>
          </p:cNvPr>
          <p:cNvSpPr>
            <a:spLocks noGrp="1"/>
          </p:cNvSpPr>
          <p:nvPr>
            <p:ph type="dt" sz="half" idx="10"/>
          </p:nvPr>
        </p:nvSpPr>
        <p:spPr/>
        <p:txBody>
          <a:bodyPr/>
          <a:lstStyle>
            <a:lvl1pPr>
              <a:defRPr/>
            </a:lvl1pPr>
          </a:lstStyle>
          <a:p>
            <a:pPr>
              <a:defRPr/>
            </a:pPr>
            <a:fld id="{34E1EF2B-B1F0-4C3F-80D2-8BC7D4AA3BB2}" type="datetime1">
              <a:rPr lang="en-US"/>
              <a:pPr>
                <a:defRPr/>
              </a:pPr>
              <a:t>2025-02-07</a:t>
            </a:fld>
            <a:endParaRPr lang="en-US"/>
          </a:p>
        </p:txBody>
      </p:sp>
      <p:sp>
        <p:nvSpPr>
          <p:cNvPr id="6" name="Footer Placeholder 4">
            <a:extLst>
              <a:ext uri="{FF2B5EF4-FFF2-40B4-BE49-F238E27FC236}">
                <a16:creationId xmlns:a16="http://schemas.microsoft.com/office/drawing/2014/main" id="{6DA80E15-D49B-6B69-475F-57F522598C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050924-9671-71FD-1DAE-995033F5FA5E}"/>
              </a:ext>
            </a:extLst>
          </p:cNvPr>
          <p:cNvSpPr>
            <a:spLocks noGrp="1"/>
          </p:cNvSpPr>
          <p:nvPr>
            <p:ph type="sldNum" sz="quarter" idx="12"/>
          </p:nvPr>
        </p:nvSpPr>
        <p:spPr/>
        <p:txBody>
          <a:bodyPr/>
          <a:lstStyle>
            <a:lvl1pPr>
              <a:defRPr/>
            </a:lvl1pPr>
          </a:lstStyle>
          <a:p>
            <a:pPr>
              <a:defRPr/>
            </a:pPr>
            <a:fld id="{54A00ECE-29A3-44B0-A1C7-83C8589793EE}" type="slidenum">
              <a:rPr lang="en-US" altLang="en-US"/>
              <a:pPr>
                <a:defRPr/>
              </a:pPr>
              <a:t>‹#›</a:t>
            </a:fld>
            <a:endParaRPr lang="en-US" altLang="en-US"/>
          </a:p>
        </p:txBody>
      </p:sp>
    </p:spTree>
    <p:extLst>
      <p:ext uri="{BB962C8B-B14F-4D97-AF65-F5344CB8AC3E}">
        <p14:creationId xmlns:p14="http://schemas.microsoft.com/office/powerpoint/2010/main" val="294845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D72A3A-AA1F-964A-C3CE-C9A747825664}"/>
              </a:ext>
            </a:extLst>
          </p:cNvPr>
          <p:cNvSpPr>
            <a:spLocks noGrp="1"/>
          </p:cNvSpPr>
          <p:nvPr>
            <p:ph type="dt" sz="half" idx="10"/>
          </p:nvPr>
        </p:nvSpPr>
        <p:spPr/>
        <p:txBody>
          <a:bodyPr/>
          <a:lstStyle>
            <a:lvl1pPr>
              <a:defRPr/>
            </a:lvl1pPr>
          </a:lstStyle>
          <a:p>
            <a:pPr>
              <a:defRPr/>
            </a:pPr>
            <a:fld id="{1336F0F7-C438-4D42-ACF0-4C0851F96D11}" type="datetime1">
              <a:rPr lang="en-US"/>
              <a:pPr>
                <a:defRPr/>
              </a:pPr>
              <a:t>2025-02-07</a:t>
            </a:fld>
            <a:endParaRPr lang="en-US"/>
          </a:p>
        </p:txBody>
      </p:sp>
      <p:sp>
        <p:nvSpPr>
          <p:cNvPr id="8" name="Footer Placeholder 4">
            <a:extLst>
              <a:ext uri="{FF2B5EF4-FFF2-40B4-BE49-F238E27FC236}">
                <a16:creationId xmlns:a16="http://schemas.microsoft.com/office/drawing/2014/main" id="{A0B4E8A0-DFF6-7BAD-41D6-BAB01917262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15A9F7B-9F47-8EBB-23F0-E980506D25D2}"/>
              </a:ext>
            </a:extLst>
          </p:cNvPr>
          <p:cNvSpPr>
            <a:spLocks noGrp="1"/>
          </p:cNvSpPr>
          <p:nvPr>
            <p:ph type="sldNum" sz="quarter" idx="12"/>
          </p:nvPr>
        </p:nvSpPr>
        <p:spPr/>
        <p:txBody>
          <a:bodyPr/>
          <a:lstStyle>
            <a:lvl1pPr>
              <a:defRPr/>
            </a:lvl1pPr>
          </a:lstStyle>
          <a:p>
            <a:pPr>
              <a:defRPr/>
            </a:pPr>
            <a:fld id="{CB7092A2-4C53-4A13-96DD-5082C9B4C9D4}" type="slidenum">
              <a:rPr lang="en-US" altLang="en-US"/>
              <a:pPr>
                <a:defRPr/>
              </a:pPr>
              <a:t>‹#›</a:t>
            </a:fld>
            <a:endParaRPr lang="en-US" altLang="en-US"/>
          </a:p>
        </p:txBody>
      </p:sp>
    </p:spTree>
    <p:extLst>
      <p:ext uri="{BB962C8B-B14F-4D97-AF65-F5344CB8AC3E}">
        <p14:creationId xmlns:p14="http://schemas.microsoft.com/office/powerpoint/2010/main" val="23520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2DA2E11-4B4C-1313-FC5B-7E10B34F0D45}"/>
              </a:ext>
            </a:extLst>
          </p:cNvPr>
          <p:cNvSpPr>
            <a:spLocks noGrp="1"/>
          </p:cNvSpPr>
          <p:nvPr>
            <p:ph type="dt" sz="half" idx="10"/>
          </p:nvPr>
        </p:nvSpPr>
        <p:spPr/>
        <p:txBody>
          <a:bodyPr/>
          <a:lstStyle>
            <a:lvl1pPr>
              <a:defRPr/>
            </a:lvl1pPr>
          </a:lstStyle>
          <a:p>
            <a:pPr>
              <a:defRPr/>
            </a:pPr>
            <a:fld id="{D3CD6D9E-138B-4317-AE0D-D9D3EB1DB8AF}" type="datetime1">
              <a:rPr lang="en-US"/>
              <a:pPr>
                <a:defRPr/>
              </a:pPr>
              <a:t>2025-02-07</a:t>
            </a:fld>
            <a:endParaRPr lang="en-US"/>
          </a:p>
        </p:txBody>
      </p:sp>
      <p:sp>
        <p:nvSpPr>
          <p:cNvPr id="4" name="Footer Placeholder 4">
            <a:extLst>
              <a:ext uri="{FF2B5EF4-FFF2-40B4-BE49-F238E27FC236}">
                <a16:creationId xmlns:a16="http://schemas.microsoft.com/office/drawing/2014/main" id="{737BDA03-C1F8-5C69-9F0F-3204A0F6B57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AABB8E5-63E5-4F89-6480-11C2273DCBD0}"/>
              </a:ext>
            </a:extLst>
          </p:cNvPr>
          <p:cNvSpPr>
            <a:spLocks noGrp="1"/>
          </p:cNvSpPr>
          <p:nvPr>
            <p:ph type="sldNum" sz="quarter" idx="12"/>
          </p:nvPr>
        </p:nvSpPr>
        <p:spPr/>
        <p:txBody>
          <a:bodyPr/>
          <a:lstStyle>
            <a:lvl1pPr>
              <a:defRPr/>
            </a:lvl1pPr>
          </a:lstStyle>
          <a:p>
            <a:pPr>
              <a:defRPr/>
            </a:pPr>
            <a:fld id="{08D8CA0A-6679-4C4E-8C23-90E7049F3182}" type="slidenum">
              <a:rPr lang="en-US" altLang="en-US"/>
              <a:pPr>
                <a:defRPr/>
              </a:pPr>
              <a:t>‹#›</a:t>
            </a:fld>
            <a:endParaRPr lang="en-US" altLang="en-US"/>
          </a:p>
        </p:txBody>
      </p:sp>
    </p:spTree>
    <p:extLst>
      <p:ext uri="{BB962C8B-B14F-4D97-AF65-F5344CB8AC3E}">
        <p14:creationId xmlns:p14="http://schemas.microsoft.com/office/powerpoint/2010/main" val="301629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F31231-3DC5-AD8C-E43B-524817670B70}"/>
              </a:ext>
            </a:extLst>
          </p:cNvPr>
          <p:cNvSpPr>
            <a:spLocks noGrp="1"/>
          </p:cNvSpPr>
          <p:nvPr>
            <p:ph type="dt" sz="half" idx="10"/>
          </p:nvPr>
        </p:nvSpPr>
        <p:spPr/>
        <p:txBody>
          <a:bodyPr/>
          <a:lstStyle>
            <a:lvl1pPr>
              <a:defRPr/>
            </a:lvl1pPr>
          </a:lstStyle>
          <a:p>
            <a:pPr>
              <a:defRPr/>
            </a:pPr>
            <a:fld id="{3402668F-C870-4B3E-A600-56E31E33EF49}" type="datetime1">
              <a:rPr lang="en-US"/>
              <a:pPr>
                <a:defRPr/>
              </a:pPr>
              <a:t>2025-02-07</a:t>
            </a:fld>
            <a:endParaRPr lang="en-US"/>
          </a:p>
        </p:txBody>
      </p:sp>
      <p:sp>
        <p:nvSpPr>
          <p:cNvPr id="3" name="Footer Placeholder 4">
            <a:extLst>
              <a:ext uri="{FF2B5EF4-FFF2-40B4-BE49-F238E27FC236}">
                <a16:creationId xmlns:a16="http://schemas.microsoft.com/office/drawing/2014/main" id="{AC597FAC-5E51-27AA-5540-9728207292B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0ED98B2-1289-2992-63F6-91F5BA4CD54A}"/>
              </a:ext>
            </a:extLst>
          </p:cNvPr>
          <p:cNvSpPr>
            <a:spLocks noGrp="1"/>
          </p:cNvSpPr>
          <p:nvPr>
            <p:ph type="sldNum" sz="quarter" idx="12"/>
          </p:nvPr>
        </p:nvSpPr>
        <p:spPr/>
        <p:txBody>
          <a:bodyPr/>
          <a:lstStyle>
            <a:lvl1pPr>
              <a:defRPr/>
            </a:lvl1pPr>
          </a:lstStyle>
          <a:p>
            <a:pPr>
              <a:defRPr/>
            </a:pPr>
            <a:fld id="{60CDBEE1-21F4-468E-B3A8-FE3C7B9B3142}" type="slidenum">
              <a:rPr lang="en-US" altLang="en-US"/>
              <a:pPr>
                <a:defRPr/>
              </a:pPr>
              <a:t>‹#›</a:t>
            </a:fld>
            <a:endParaRPr lang="en-US" altLang="en-US"/>
          </a:p>
        </p:txBody>
      </p:sp>
    </p:spTree>
    <p:extLst>
      <p:ext uri="{BB962C8B-B14F-4D97-AF65-F5344CB8AC3E}">
        <p14:creationId xmlns:p14="http://schemas.microsoft.com/office/powerpoint/2010/main" val="58311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3EBC410-2D1A-1361-4889-57DCDBD98CB3}"/>
              </a:ext>
            </a:extLst>
          </p:cNvPr>
          <p:cNvSpPr>
            <a:spLocks noGrp="1"/>
          </p:cNvSpPr>
          <p:nvPr>
            <p:ph type="dt" sz="half" idx="10"/>
          </p:nvPr>
        </p:nvSpPr>
        <p:spPr/>
        <p:txBody>
          <a:bodyPr/>
          <a:lstStyle>
            <a:lvl1pPr>
              <a:defRPr/>
            </a:lvl1pPr>
          </a:lstStyle>
          <a:p>
            <a:pPr>
              <a:defRPr/>
            </a:pPr>
            <a:fld id="{89E53A1B-C0AC-4043-9B98-032376230E54}" type="datetime1">
              <a:rPr lang="en-US"/>
              <a:pPr>
                <a:defRPr/>
              </a:pPr>
              <a:t>2025-02-07</a:t>
            </a:fld>
            <a:endParaRPr lang="en-US"/>
          </a:p>
        </p:txBody>
      </p:sp>
      <p:sp>
        <p:nvSpPr>
          <p:cNvPr id="6" name="Footer Placeholder 4">
            <a:extLst>
              <a:ext uri="{FF2B5EF4-FFF2-40B4-BE49-F238E27FC236}">
                <a16:creationId xmlns:a16="http://schemas.microsoft.com/office/drawing/2014/main" id="{0EC94F37-72EA-FC7A-0E83-DFCCCD4E78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4B2D1D-5DEA-211C-F1A9-A46582A63063}"/>
              </a:ext>
            </a:extLst>
          </p:cNvPr>
          <p:cNvSpPr>
            <a:spLocks noGrp="1"/>
          </p:cNvSpPr>
          <p:nvPr>
            <p:ph type="sldNum" sz="quarter" idx="12"/>
          </p:nvPr>
        </p:nvSpPr>
        <p:spPr/>
        <p:txBody>
          <a:bodyPr/>
          <a:lstStyle>
            <a:lvl1pPr>
              <a:defRPr/>
            </a:lvl1pPr>
          </a:lstStyle>
          <a:p>
            <a:pPr>
              <a:defRPr/>
            </a:pPr>
            <a:fld id="{58C0A2AA-3788-41AE-8040-12FC27B51CA0}" type="slidenum">
              <a:rPr lang="en-US" altLang="en-US"/>
              <a:pPr>
                <a:defRPr/>
              </a:pPr>
              <a:t>‹#›</a:t>
            </a:fld>
            <a:endParaRPr lang="en-US" altLang="en-US"/>
          </a:p>
        </p:txBody>
      </p:sp>
    </p:spTree>
    <p:extLst>
      <p:ext uri="{BB962C8B-B14F-4D97-AF65-F5344CB8AC3E}">
        <p14:creationId xmlns:p14="http://schemas.microsoft.com/office/powerpoint/2010/main" val="125892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6BF64B1-3D1D-2CAA-CDCA-AA6C2617DD27}"/>
              </a:ext>
            </a:extLst>
          </p:cNvPr>
          <p:cNvSpPr>
            <a:spLocks noGrp="1"/>
          </p:cNvSpPr>
          <p:nvPr>
            <p:ph type="dt" sz="half" idx="10"/>
          </p:nvPr>
        </p:nvSpPr>
        <p:spPr/>
        <p:txBody>
          <a:bodyPr/>
          <a:lstStyle>
            <a:lvl1pPr>
              <a:defRPr/>
            </a:lvl1pPr>
          </a:lstStyle>
          <a:p>
            <a:pPr>
              <a:defRPr/>
            </a:pPr>
            <a:fld id="{323A8F09-5419-45FD-8D95-5ABEFE04B355}" type="datetime1">
              <a:rPr lang="en-US"/>
              <a:pPr>
                <a:defRPr/>
              </a:pPr>
              <a:t>2025-02-07</a:t>
            </a:fld>
            <a:endParaRPr lang="en-US"/>
          </a:p>
        </p:txBody>
      </p:sp>
      <p:sp>
        <p:nvSpPr>
          <p:cNvPr id="6" name="Footer Placeholder 4">
            <a:extLst>
              <a:ext uri="{FF2B5EF4-FFF2-40B4-BE49-F238E27FC236}">
                <a16:creationId xmlns:a16="http://schemas.microsoft.com/office/drawing/2014/main" id="{B712BD47-033A-80E2-83D3-6B9105A0A9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4DB212-FAA9-6161-3614-369E0A299588}"/>
              </a:ext>
            </a:extLst>
          </p:cNvPr>
          <p:cNvSpPr>
            <a:spLocks noGrp="1"/>
          </p:cNvSpPr>
          <p:nvPr>
            <p:ph type="sldNum" sz="quarter" idx="12"/>
          </p:nvPr>
        </p:nvSpPr>
        <p:spPr/>
        <p:txBody>
          <a:bodyPr/>
          <a:lstStyle>
            <a:lvl1pPr>
              <a:defRPr/>
            </a:lvl1pPr>
          </a:lstStyle>
          <a:p>
            <a:pPr>
              <a:defRPr/>
            </a:pPr>
            <a:fld id="{5D87F9BB-2B5B-40B4-A6E7-CB5F814AB740}" type="slidenum">
              <a:rPr lang="en-US" altLang="en-US"/>
              <a:pPr>
                <a:defRPr/>
              </a:pPr>
              <a:t>‹#›</a:t>
            </a:fld>
            <a:endParaRPr lang="en-US" altLang="en-US"/>
          </a:p>
        </p:txBody>
      </p:sp>
    </p:spTree>
    <p:extLst>
      <p:ext uri="{BB962C8B-B14F-4D97-AF65-F5344CB8AC3E}">
        <p14:creationId xmlns:p14="http://schemas.microsoft.com/office/powerpoint/2010/main" val="333556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CC7206F-AB48-1605-B807-AE513BBE584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a:extLst>
              <a:ext uri="{FF2B5EF4-FFF2-40B4-BE49-F238E27FC236}">
                <a16:creationId xmlns:a16="http://schemas.microsoft.com/office/drawing/2014/main" id="{70E40BF2-802B-054C-5998-D44D36BCCAE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du texte maître</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a:extLst>
              <a:ext uri="{FF2B5EF4-FFF2-40B4-BE49-F238E27FC236}">
                <a16:creationId xmlns:a16="http://schemas.microsoft.com/office/drawing/2014/main" id="{C893F206-219D-57E6-497B-2B45C2012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2DF0E03-0E65-4D71-AEF4-8A256AB919DE}" type="datetime1">
              <a:rPr lang="en-US"/>
              <a:t>2025-02-07</a:t>
            </a:fld>
            <a:endParaRPr lang="en-US"/>
          </a:p>
        </p:txBody>
      </p:sp>
      <p:sp>
        <p:nvSpPr>
          <p:cNvPr id="5" name="Footer Placeholder 4">
            <a:extLst>
              <a:ext uri="{FF2B5EF4-FFF2-40B4-BE49-F238E27FC236}">
                <a16:creationId xmlns:a16="http://schemas.microsoft.com/office/drawing/2014/main" id="{D0BAFE3B-1F06-DD82-22B2-C3D74276A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EDF5DFA-F2F9-ED99-474B-2DD35E3D850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3DAA11F-7C57-474F-AE76-9E5326C9B9F2}"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6110" r:id="rId1"/>
    <p:sldLayoutId id="2147486120" r:id="rId2"/>
    <p:sldLayoutId id="2147486111" r:id="rId3"/>
    <p:sldLayoutId id="2147486112" r:id="rId4"/>
    <p:sldLayoutId id="2147486113" r:id="rId5"/>
    <p:sldLayoutId id="2147486114" r:id="rId6"/>
    <p:sldLayoutId id="2147486115" r:id="rId7"/>
    <p:sldLayoutId id="2147486116" r:id="rId8"/>
    <p:sldLayoutId id="2147486117" r:id="rId9"/>
    <p:sldLayoutId id="2147486118" r:id="rId10"/>
    <p:sldLayoutId id="2147486119" r:id="rId11"/>
    <p:sldLayoutId id="2147486121"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E50EDE4-A6D7-2BFA-AA2B-6CE69912046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ctr" anchorCtr="0" compatLnSpc="1">
            <a:prstTxWarp prst="textNoShape">
              <a:avLst/>
            </a:prstTxWarp>
          </a:bodyPr>
          <a:lstStyle/>
          <a:p>
            <a:pPr lvl="0"/>
            <a:r>
              <a:rPr lang="en-US" altLang="en-US"/>
              <a:t>Cliquez pour modifier le style du titre principal</a:t>
            </a:r>
          </a:p>
        </p:txBody>
      </p:sp>
      <p:sp>
        <p:nvSpPr>
          <p:cNvPr id="2051" name="Text Placeholder 2">
            <a:extLst>
              <a:ext uri="{FF2B5EF4-FFF2-40B4-BE49-F238E27FC236}">
                <a16:creationId xmlns:a16="http://schemas.microsoft.com/office/drawing/2014/main" id="{DA2419FA-67BB-5E90-9B83-87CBE7087503}"/>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en-US" altLang="en-US"/>
              <a:t>Cliquez pour modifier les styles de texte du Master</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a:extLst>
              <a:ext uri="{FF2B5EF4-FFF2-40B4-BE49-F238E27FC236}">
                <a16:creationId xmlns:a16="http://schemas.microsoft.com/office/drawing/2014/main" id="{0F907D8D-7759-DFD2-1730-E0AD159B1704}"/>
              </a:ext>
            </a:extLst>
          </p:cNvPr>
          <p:cNvSpPr>
            <a:spLocks noGrp="1"/>
          </p:cNvSpPr>
          <p:nvPr>
            <p:ph type="dt" sz="half" idx="2"/>
          </p:nvPr>
        </p:nvSpPr>
        <p:spPr>
          <a:xfrm>
            <a:off x="609600" y="6356350"/>
            <a:ext cx="2844800" cy="365125"/>
          </a:xfrm>
          <a:prstGeom prst="rect">
            <a:avLst/>
          </a:prstGeom>
        </p:spPr>
        <p:txBody>
          <a:bodyPr vert="horz" lIns="91431" tIns="45715" rIns="91431" bIns="45715"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10F59FF-C15C-4A1A-AB3B-3A24ED7DA7F8}" type="datetime1">
              <a:rPr lang="en-US"/>
              <a:t>2025-02-07</a:t>
            </a:fld>
            <a:endParaRPr lang="en-US" dirty="0"/>
          </a:p>
        </p:txBody>
      </p:sp>
      <p:sp>
        <p:nvSpPr>
          <p:cNvPr id="5" name="Footer Placeholder 4">
            <a:extLst>
              <a:ext uri="{FF2B5EF4-FFF2-40B4-BE49-F238E27FC236}">
                <a16:creationId xmlns:a16="http://schemas.microsoft.com/office/drawing/2014/main" id="{F86449ED-CD84-F9B1-B2B9-1B7AD98E9DE0}"/>
              </a:ext>
            </a:extLst>
          </p:cNvPr>
          <p:cNvSpPr>
            <a:spLocks noGrp="1"/>
          </p:cNvSpPr>
          <p:nvPr>
            <p:ph type="ftr" sz="quarter" idx="3"/>
          </p:nvPr>
        </p:nvSpPr>
        <p:spPr>
          <a:xfrm>
            <a:off x="4165600" y="6356350"/>
            <a:ext cx="3860800" cy="365125"/>
          </a:xfrm>
          <a:prstGeom prst="rect">
            <a:avLst/>
          </a:prstGeom>
        </p:spPr>
        <p:txBody>
          <a:bodyPr vert="horz" lIns="91431" tIns="45715" rIns="91431" bIns="45715"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5DBB9A0-9C55-18D2-A9E8-E1D69260F06F}"/>
              </a:ext>
            </a:extLst>
          </p:cNvPr>
          <p:cNvSpPr>
            <a:spLocks noGrp="1"/>
          </p:cNvSpPr>
          <p:nvPr>
            <p:ph type="sldNum" sz="quarter" idx="4"/>
          </p:nvPr>
        </p:nvSpPr>
        <p:spPr>
          <a:xfrm>
            <a:off x="8737600" y="6356350"/>
            <a:ext cx="2844800" cy="365125"/>
          </a:xfrm>
          <a:prstGeom prst="rect">
            <a:avLst/>
          </a:prstGeom>
        </p:spPr>
        <p:txBody>
          <a:bodyPr vert="horz" wrap="square" lIns="91431" tIns="45715" rIns="91431" bIns="45715" numCol="1" anchor="ctr" anchorCtr="0" compatLnSpc="1">
            <a:prstTxWarp prst="textNoShape">
              <a:avLst/>
            </a:prstTxWarp>
          </a:bodyPr>
          <a:lstStyle>
            <a:lvl1pPr algn="r" eaLnBrk="1" hangingPunct="1">
              <a:defRPr sz="1200">
                <a:solidFill>
                  <a:srgbClr val="898989"/>
                </a:solidFill>
              </a:defRPr>
            </a:lvl1pPr>
          </a:lstStyle>
          <a:p>
            <a:pPr>
              <a:defRPr/>
            </a:pPr>
            <a:fld id="{D96EAE7C-F831-45A5-9A2B-09CBE7833F40}"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 id="2147486132" r:id="rId11"/>
    <p:sldLayoutId id="214748613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39"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6"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1"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ezd.ca/"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ahis.woah.org/#/in-review/6177?fromPage=event-dashboard-url" TargetMode="External"/><Relationship Id="rId5" Type="http://schemas.openxmlformats.org/officeDocument/2006/relationships/image" Target="../media/image15.png"/><Relationship Id="rId4" Type="http://schemas.openxmlformats.org/officeDocument/2006/relationships/hyperlink" Target="https://www.fli.de/en/news/animal-disease-situation/foot-and-mouth-diseas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nphi-rcrsp.ca/qpp/answerPoll.xhtml?pollId=15025"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pmc.ncbi.nlm.nih.gov/articles/PMC1255693/" TargetMode="External"/><Relationship Id="rId4" Type="http://schemas.openxmlformats.org/officeDocument/2006/relationships/hyperlink" Target="https://animalhealthcanada.ca/news/2025/01/cfia-update-new-restrictions-due-to-foot-and-mouth-disease-in-german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soerakarta.id/berita/161854487/penyakit-mulut-dan-kuku-mewabah-di-wonogiri-bupati-jekek-pimpin-penyemprotan-dan-tutup-pasar-ternak-seminggu" TargetMode="External"/><Relationship Id="rId3" Type="http://schemas.openxmlformats.org/officeDocument/2006/relationships/hyperlink" Target="https://wahis.woah.org/#/in-review/6024" TargetMode="External"/><Relationship Id="rId7" Type="http://schemas.openxmlformats.org/officeDocument/2006/relationships/hyperlink" Target="https://wahis.woah.org/#/in-review/6114"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ahis.woah.org/#/in-review/5499" TargetMode="External"/><Relationship Id="rId5" Type="http://schemas.openxmlformats.org/officeDocument/2006/relationships/hyperlink" Target="https://lapatrienews.dz/prevention-contre-la-fievre-aphteuse-fermeture-temporaire-des-marches-aux-bestiaux-dans-plusieurs-wilayas/" TargetMode="External"/><Relationship Id="rId10" Type="http://schemas.openxmlformats.org/officeDocument/2006/relationships/image" Target="../media/image18.png"/><Relationship Id="rId4" Type="http://schemas.openxmlformats.org/officeDocument/2006/relationships/hyperlink" Target="https://wahis.woah.org/#/in-review/6176" TargetMode="External"/><Relationship Id="rId9" Type="http://schemas.openxmlformats.org/officeDocument/2006/relationships/hyperlink" Target="http://empres-i.fao.org/eipws3g/2/obd?idOutbreak=390644&amp;rss=t"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rbb24.de/wirtschaft/beitrag/2025/01/brandenburg-maul-und-klauenseuche-mks-beratungen-tier-bueffel-virus-erkrankung.html"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mdpi.com/1999-4915/16/7/1129"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s://www.fli.de/en/news/animal-disease-situation/foot-and-mouth-disease/" TargetMode="External"/><Relationship Id="rId3" Type="http://schemas.openxmlformats.org/officeDocument/2006/relationships/hyperlink" Target="https://wahis.woah.org/#/in-review/6177" TargetMode="External"/><Relationship Id="rId7" Type="http://schemas.openxmlformats.org/officeDocument/2006/relationships/hyperlink" Target="https://food.ec.europa.eu/animals/animal-diseases/diseases-and-control-measures/foot-and-mouth-disease_en"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swinehealth.org/shic-update-on-recent-detection-of-fmdv-serotype-o-in-germany/" TargetMode="External"/><Relationship Id="rId11" Type="http://schemas.openxmlformats.org/officeDocument/2006/relationships/image" Target="../media/image14.png"/><Relationship Id="rId5" Type="http://schemas.openxmlformats.org/officeDocument/2006/relationships/hyperlink" Target="https://www.rbb24.de/panorama/beitrag/2025/01/brandenburg-laesst-impfstoff-gegen-mks-herstellen-friedrich-loef.html" TargetMode="External"/><Relationship Id="rId10" Type="http://schemas.openxmlformats.org/officeDocument/2006/relationships/hyperlink" Target="https://www.merckvetmanual.com/infectious-diseases/foot-and-mouth-disease/foot-and-mouth-disease-in-animals" TargetMode="External"/><Relationship Id="rId4" Type="http://schemas.openxmlformats.org/officeDocument/2006/relationships/hyperlink" Target="https://www.fli.de/en/news/short-messages/short-message/fmd-outbreak-in-brandenburg-serotype-o-detected/" TargetMode="Externa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apnews.com/article/germany-foot-mouth-disease-outbreak-0a0e72a149e2ca5e32f66b005ca7c396"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assets.publishing.service.gov.uk/media/6786782cf041702a11ca0f65/FMD_in_Germany_Preliminary_Outbreak_Assessment.pdf" TargetMode="External"/><Relationship Id="rId5" Type="http://schemas.openxmlformats.org/officeDocument/2006/relationships/image" Target="../media/image15.png"/><Relationship Id="rId4" Type="http://schemas.openxmlformats.org/officeDocument/2006/relationships/hyperlink" Target="https://www.woah.org/en/what-we-do/standards/codes-and-manuals/terrestrial-code-online-access/?id=169&amp;L=1&amp;htmfile=glossaire.htm#terme_zone_tamp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 picture containing dark&#10;&#10;Description automatically generated">
            <a:extLst>
              <a:ext uri="{FF2B5EF4-FFF2-40B4-BE49-F238E27FC236}">
                <a16:creationId xmlns:a16="http://schemas.microsoft.com/office/drawing/2014/main" id="{2F6E47CD-D9A5-1650-814B-C6DF5A6AE3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A0E18245-0767-1B18-5E2E-A64E3EED1E92}"/>
              </a:ext>
            </a:extLst>
          </p:cNvPr>
          <p:cNvSpPr>
            <a:spLocks noGrp="1"/>
          </p:cNvSpPr>
          <p:nvPr>
            <p:ph type="ctrTitle"/>
          </p:nvPr>
        </p:nvSpPr>
        <p:spPr>
          <a:xfrm>
            <a:off x="0" y="1011238"/>
            <a:ext cx="12192000" cy="1498600"/>
          </a:xfrm>
        </p:spPr>
        <p:txBody>
          <a:bodyPr rtlCol="0">
            <a:noAutofit/>
          </a:bodyPr>
          <a:lstStyle/>
          <a:p>
            <a:pPr algn="r" eaLnBrk="1" fontAlgn="auto" hangingPunct="1">
              <a:spcAft>
                <a:spcPts val="0"/>
              </a:spcAft>
              <a:defRPr/>
            </a:pPr>
            <a:r>
              <a:rPr lang="fr-FR" sz="3600" b="1" dirty="0">
                <a:solidFill>
                  <a:schemeClr val="bg1"/>
                </a:solidFill>
                <a:latin typeface="+mn-lt"/>
              </a:rPr>
              <a:t>Communauté des maladies émergentes et zoonotiques</a:t>
            </a:r>
            <a:br>
              <a:rPr lang="fr-FR" sz="3600" b="1" dirty="0">
                <a:solidFill>
                  <a:schemeClr val="bg1"/>
                </a:solidFill>
                <a:latin typeface="+mn-lt"/>
              </a:rPr>
            </a:br>
            <a:r>
              <a:rPr lang="fr-FR" sz="2800" b="1" i="1" dirty="0">
                <a:solidFill>
                  <a:schemeClr val="bg1"/>
                </a:solidFill>
                <a:latin typeface="+mn-lt"/>
              </a:rPr>
              <a:t>Réunion mensuelle de la Communauté</a:t>
            </a:r>
            <a:endParaRPr lang="en-CA" sz="2800" b="1" i="1" dirty="0">
              <a:solidFill>
                <a:schemeClr val="bg1"/>
              </a:solidFill>
            </a:endParaRPr>
          </a:p>
        </p:txBody>
      </p:sp>
      <p:sp>
        <p:nvSpPr>
          <p:cNvPr id="18436" name="Subtitle 1">
            <a:extLst>
              <a:ext uri="{FF2B5EF4-FFF2-40B4-BE49-F238E27FC236}">
                <a16:creationId xmlns:a16="http://schemas.microsoft.com/office/drawing/2014/main" id="{523F2B1F-0332-DB4D-88BE-DF884F2827E4}"/>
              </a:ext>
            </a:extLst>
          </p:cNvPr>
          <p:cNvSpPr>
            <a:spLocks noGrp="1"/>
          </p:cNvSpPr>
          <p:nvPr>
            <p:ph type="subTitle" idx="1"/>
          </p:nvPr>
        </p:nvSpPr>
        <p:spPr>
          <a:xfrm>
            <a:off x="5500688" y="4075113"/>
            <a:ext cx="6591300" cy="1430337"/>
          </a:xfrm>
        </p:spPr>
        <p:txBody>
          <a:bodyPr/>
          <a:lstStyle/>
          <a:p>
            <a:pPr algn="r" eaLnBrk="1" hangingPunct="1"/>
            <a:r>
              <a:rPr lang="en-CA" altLang="en-US" b="1" dirty="0">
                <a:solidFill>
                  <a:schemeClr val="bg1"/>
                </a:solidFill>
              </a:rPr>
              <a:t>23 janvier 2025</a:t>
            </a:r>
          </a:p>
          <a:p>
            <a:pPr algn="r" eaLnBrk="1" hangingPunct="1"/>
            <a:endParaRPr lang="en-US" altLang="en-US" b="1" dirty="0">
              <a:solidFill>
                <a:schemeClr val="bg1"/>
              </a:solidFill>
            </a:endParaRPr>
          </a:p>
        </p:txBody>
      </p:sp>
      <p:sp>
        <p:nvSpPr>
          <p:cNvPr id="18437" name="Slide Number Placeholder 3">
            <a:extLst>
              <a:ext uri="{FF2B5EF4-FFF2-40B4-BE49-F238E27FC236}">
                <a16:creationId xmlns:a16="http://schemas.microsoft.com/office/drawing/2014/main" id="{A229C41F-849D-943D-9745-67FA47E7B27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F6F55B3-055D-4F56-92A8-3DDF16F7CD0A}" type="slidenum">
              <a:rPr lang="en-US" altLang="en-US" sz="1200" smtClean="0">
                <a:solidFill>
                  <a:srgbClr val="898989"/>
                </a:solidFill>
              </a:rPr>
              <a:t>1</a:t>
            </a:fld>
            <a:endParaRPr lang="en-US" altLang="en-US" sz="1200">
              <a:solidFill>
                <a:srgbClr val="898989"/>
              </a:solidFill>
            </a:endParaRPr>
          </a:p>
        </p:txBody>
      </p:sp>
      <p:sp>
        <p:nvSpPr>
          <p:cNvPr id="18438" name="TextBox 4">
            <a:extLst>
              <a:ext uri="{FF2B5EF4-FFF2-40B4-BE49-F238E27FC236}">
                <a16:creationId xmlns:a16="http://schemas.microsoft.com/office/drawing/2014/main" id="{93572AE2-D602-68F9-A555-8F5A6AC251FF}"/>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chemeClr val="bg1"/>
                </a:solidFill>
                <a:hlinkClick r:id="rId4"/>
              </a:rPr>
              <a:t>www.cezd.ca </a:t>
            </a:r>
            <a:endParaRPr lang="en-US" altLang="en-US" sz="3600">
              <a:solidFill>
                <a:schemeClr val="bg1"/>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Réponse à ce jour</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38546" y="5967657"/>
            <a:ext cx="10270357" cy="4004590"/>
          </a:xfrm>
        </p:spPr>
        <p:txBody>
          <a:bodyPr/>
          <a:lstStyle/>
          <a:p>
            <a:pPr marL="457200" lvl="1" indent="0">
              <a:buNone/>
            </a:pPr>
            <a:r>
              <a:rPr lang="en-US" altLang="en-US" b="1" dirty="0">
                <a:hlinkClick r:id="rId3"/>
              </a:rPr>
              <a:t>Évaluation de l'épidémie de fièvre aphteuse par le DEFRA</a:t>
            </a: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96500" y="1079983"/>
            <a:ext cx="5899500" cy="4139595"/>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800" dirty="0"/>
              <a:t>55 moutons et chèvres et 3 bovins d'une ferme située en dehors du rayon de 10 km ont été abattus parce qu'ils avaient acheté du foin sur le site index.</a:t>
            </a:r>
          </a:p>
          <a:p>
            <a:pPr marL="1657350" lvl="3" indent="-285750">
              <a:spcBef>
                <a:spcPts val="600"/>
              </a:spcBef>
              <a:buFont typeface="Arial" panose="020B0604020202020204" pitchFamily="34" charset="0"/>
              <a:buChar char="•"/>
              <a:defRPr/>
            </a:pPr>
            <a:r>
              <a:rPr lang="en-CA" sz="2000" dirty="0"/>
              <a:t>tous cliniquement normaux et testés négatifs</a:t>
            </a:r>
            <a:endParaRPr lang="en-CA" sz="2800" dirty="0"/>
          </a:p>
          <a:p>
            <a:pPr marL="457200" indent="-457200">
              <a:spcBef>
                <a:spcPts val="600"/>
              </a:spcBef>
              <a:buFont typeface="Arial" panose="020B0604020202020204" pitchFamily="34" charset="0"/>
              <a:buChar char="•"/>
            </a:pPr>
            <a:r>
              <a:rPr lang="en-US" altLang="en-US" sz="2800" dirty="0"/>
              <a:t>Chèvres (Barnim) présentant des signes cliniques et dont la PCR et la sérologie se sont révélées négatives.</a:t>
            </a:r>
          </a:p>
          <a:p>
            <a:pPr marL="1200150" lvl="2" indent="-285750">
              <a:spcBef>
                <a:spcPts val="600"/>
              </a:spcBef>
              <a:buFont typeface="Arial" panose="020B0604020202020204" pitchFamily="34" charset="0"/>
              <a:buChar char="•"/>
              <a:defRPr/>
            </a:pPr>
            <a:r>
              <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Fièvre aphteuse | </a:t>
            </a:r>
            <a:r>
              <a:rPr lang="en-US" sz="2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Friedrich-Loeffler-Institut</a:t>
            </a:r>
            <a:endPar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stretch>
            <a:fillRect/>
          </a:stretch>
        </p:blipFill>
        <p:spPr>
          <a:xfrm>
            <a:off x="5957912" y="1195199"/>
            <a:ext cx="6430873" cy="4887225"/>
          </a:xfrm>
          <a:prstGeom prst="rect">
            <a:avLst/>
          </a:prstGeom>
        </p:spPr>
      </p:pic>
      <p:sp>
        <p:nvSpPr>
          <p:cNvPr id="5" name="TextBox 4">
            <a:extLst>
              <a:ext uri="{FF2B5EF4-FFF2-40B4-BE49-F238E27FC236}">
                <a16:creationId xmlns:a16="http://schemas.microsoft.com/office/drawing/2014/main" id="{8F38D04A-F828-E34E-80A8-0AEE5E4CDC60}"/>
              </a:ext>
            </a:extLst>
          </p:cNvPr>
          <p:cNvSpPr txBox="1"/>
          <p:nvPr/>
        </p:nvSpPr>
        <p:spPr>
          <a:xfrm>
            <a:off x="300015" y="5492016"/>
            <a:ext cx="6196082" cy="461665"/>
          </a:xfrm>
          <a:prstGeom prst="rect">
            <a:avLst/>
          </a:prstGeom>
          <a:noFill/>
        </p:spPr>
        <p:txBody>
          <a:bodyPr wrap="square">
            <a:spAutoFit/>
          </a:bodyPr>
          <a:lstStyle/>
          <a:p>
            <a:r>
              <a:rPr lang="en-US" sz="2400" b="1" dirty="0">
                <a:hlinkClick r:id="rId6"/>
              </a:rPr>
              <a:t>WAHIS</a:t>
            </a:r>
            <a:endParaRPr lang="en-CA" sz="2400" b="1" dirty="0"/>
          </a:p>
        </p:txBody>
      </p:sp>
    </p:spTree>
    <p:extLst>
      <p:ext uri="{BB962C8B-B14F-4D97-AF65-F5344CB8AC3E}">
        <p14:creationId xmlns:p14="http://schemas.microsoft.com/office/powerpoint/2010/main" val="2713689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0"/>
            <a:ext cx="10515600" cy="969817"/>
          </a:xfrm>
        </p:spPr>
        <p:txBody>
          <a:bodyPr/>
          <a:lstStyle/>
          <a:p>
            <a:pPr>
              <a:defRPr/>
            </a:pPr>
            <a:r>
              <a:rPr lang="en-US" altLang="en-US" sz="3600" b="1" dirty="0"/>
              <a:t>Réponse à ce jour</a:t>
            </a:r>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260367" y="973984"/>
            <a:ext cx="11093433" cy="4401205"/>
          </a:xfrm>
          <a:prstGeom prst="rect">
            <a:avLst/>
          </a:prstGeom>
          <a:noFill/>
        </p:spPr>
        <p:txBody>
          <a:bodyPr wrap="square">
            <a:spAutoFit/>
          </a:bodyPr>
          <a:lstStyle/>
          <a:p>
            <a:pPr marL="742950" lvl="1" indent="-285750">
              <a:buFont typeface="Arial" panose="020B0604020202020204" pitchFamily="34" charset="0"/>
              <a:buChar char="•"/>
              <a:defRPr/>
            </a:pPr>
            <a:r>
              <a:rPr lang="en-CA" sz="2800" dirty="0"/>
              <a:t>Interdiction de chasse dans la zone des 10 km</a:t>
            </a:r>
          </a:p>
          <a:p>
            <a:pPr marL="742950" lvl="1" indent="-285750">
              <a:buFont typeface="Arial" panose="020B0604020202020204" pitchFamily="34" charset="0"/>
              <a:buChar char="•"/>
              <a:defRPr/>
            </a:pPr>
            <a:r>
              <a:rPr lang="en-CA" sz="2800" dirty="0"/>
              <a:t>Fermeture des zoos de Berlin</a:t>
            </a:r>
          </a:p>
          <a:p>
            <a:pPr marL="1200150" lvl="2" indent="-285750">
              <a:buFont typeface="Arial" panose="020B0604020202020204" pitchFamily="34" charset="0"/>
              <a:buChar char="•"/>
              <a:defRPr/>
            </a:pPr>
            <a:r>
              <a:rPr lang="en-CA" sz="2800" dirty="0"/>
              <a:t>Espèces sensibles testées</a:t>
            </a:r>
          </a:p>
          <a:p>
            <a:pPr marL="742950" lvl="1" indent="-285750">
              <a:buFont typeface="Arial" panose="020B0604020202020204" pitchFamily="34" charset="0"/>
              <a:buChar char="•"/>
              <a:defRPr/>
            </a:pPr>
            <a:r>
              <a:rPr lang="en-CA" sz="2800" dirty="0"/>
              <a:t>Les Pays-Bas interdisent les veaux de boucherie en provenance du Brandebourg</a:t>
            </a:r>
          </a:p>
          <a:p>
            <a:pPr marL="742950" lvl="1" indent="-285750">
              <a:buFont typeface="Arial" panose="020B0604020202020204" pitchFamily="34" charset="0"/>
              <a:buChar char="•"/>
              <a:defRPr/>
            </a:pPr>
            <a:r>
              <a:rPr lang="en-CA" sz="2800" dirty="0"/>
              <a:t>&gt;3 600 importés du Brandebourg depuis le 1er décembre) dans ~120 exploitations - tous testés</a:t>
            </a:r>
          </a:p>
          <a:p>
            <a:pPr marL="742950" lvl="1" indent="-285750">
              <a:buFont typeface="Arial" panose="020B0604020202020204" pitchFamily="34" charset="0"/>
              <a:buChar char="•"/>
              <a:defRPr/>
            </a:pPr>
            <a:r>
              <a:rPr lang="en-CA" sz="2800" dirty="0"/>
              <a:t>Pays-Bas : nouveaux tests sur des échantillons testés pour la fièvre catarrhale du mouton, tous négatifs à ce jour</a:t>
            </a:r>
          </a:p>
          <a:p>
            <a:pPr marL="742950" lvl="1" indent="-285750">
              <a:buFont typeface="Arial" panose="020B0604020202020204" pitchFamily="34" charset="0"/>
              <a:buChar char="•"/>
              <a:defRPr/>
            </a:pPr>
            <a:endParaRPr lang="en-CA" sz="2800" dirty="0">
              <a:latin typeface="+mn-lt"/>
            </a:endParaRPr>
          </a:p>
        </p:txBody>
      </p:sp>
      <p:sp>
        <p:nvSpPr>
          <p:cNvPr id="8" name="TextBox 7">
            <a:extLst>
              <a:ext uri="{FF2B5EF4-FFF2-40B4-BE49-F238E27FC236}">
                <a16:creationId xmlns:a16="http://schemas.microsoft.com/office/drawing/2014/main" id="{81D78035-40D7-8373-5BF2-3B8D6A4A1FE8}"/>
              </a:ext>
            </a:extLst>
          </p:cNvPr>
          <p:cNvSpPr txBox="1"/>
          <p:nvPr/>
        </p:nvSpPr>
        <p:spPr>
          <a:xfrm>
            <a:off x="260367" y="5884016"/>
            <a:ext cx="6833160" cy="369332"/>
          </a:xfrm>
          <a:prstGeom prst="rect">
            <a:avLst/>
          </a:prstGeom>
          <a:noFill/>
        </p:spPr>
        <p:txBody>
          <a:bodyPr wrap="square">
            <a:spAutoFit/>
          </a:bodyPr>
          <a:lstStyle/>
          <a:p>
            <a:r>
              <a:rPr lang="en-US" altLang="en-US" sz="1800" dirty="0">
                <a:hlinkClick r:id="rId3"/>
              </a:rPr>
              <a:t>Évaluation de l'épidémie de fièvre aphteuse par le DEFRA </a:t>
            </a:r>
            <a:r>
              <a:rPr lang="en-US" altLang="en-US" sz="1800" dirty="0"/>
              <a:t>- Le risque pour le Royaume-Uni est considéré comme moyen</a:t>
            </a:r>
            <a:endParaRPr lang="en-CA" dirty="0"/>
          </a:p>
        </p:txBody>
      </p:sp>
    </p:spTree>
    <p:extLst>
      <p:ext uri="{BB962C8B-B14F-4D97-AF65-F5344CB8AC3E}">
        <p14:creationId xmlns:p14="http://schemas.microsoft.com/office/powerpoint/2010/main" val="20492504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E6656B-B066-0612-A41C-A0FA35C711CC}"/>
              </a:ext>
            </a:extLst>
          </p:cNvPr>
          <p:cNvSpPr>
            <a:spLocks noGrp="1"/>
          </p:cNvSpPr>
          <p:nvPr>
            <p:ph type="title"/>
          </p:nvPr>
        </p:nvSpPr>
        <p:spPr>
          <a:xfrm>
            <a:off x="838200" y="-6350"/>
            <a:ext cx="10515600" cy="684444"/>
          </a:xfrm>
        </p:spPr>
        <p:txBody>
          <a:bodyPr/>
          <a:lstStyle/>
          <a:p>
            <a:pPr>
              <a:defRPr/>
            </a:pPr>
            <a:r>
              <a:rPr lang="en-US" sz="3200" dirty="0"/>
              <a:t>La fièvre aphteuse en Allemagne</a:t>
            </a:r>
            <a:endParaRPr lang="en-CA" sz="3200" dirty="0"/>
          </a:p>
        </p:txBody>
      </p:sp>
      <p:sp>
        <p:nvSpPr>
          <p:cNvPr id="18435" name="Rectangle 2">
            <a:extLst>
              <a:ext uri="{FF2B5EF4-FFF2-40B4-BE49-F238E27FC236}">
                <a16:creationId xmlns:a16="http://schemas.microsoft.com/office/drawing/2014/main" id="{3001CD5B-B164-4109-83D8-12D60640A6D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8436" name="Rectangle 7">
            <a:extLst>
              <a:ext uri="{FF2B5EF4-FFF2-40B4-BE49-F238E27FC236}">
                <a16:creationId xmlns:a16="http://schemas.microsoft.com/office/drawing/2014/main" id="{FE78ABA4-80A1-AA02-E76D-8883A53E9EC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8437" name="Rectangle 8">
            <a:extLst>
              <a:ext uri="{FF2B5EF4-FFF2-40B4-BE49-F238E27FC236}">
                <a16:creationId xmlns:a16="http://schemas.microsoft.com/office/drawing/2014/main" id="{2D86D33C-413C-5D3D-A103-C8B062186DB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D7CE3024-9CBE-7561-3D2C-3B973606B6F4}"/>
              </a:ext>
            </a:extLst>
          </p:cNvPr>
          <p:cNvSpPr txBox="1"/>
          <p:nvPr/>
        </p:nvSpPr>
        <p:spPr>
          <a:xfrm>
            <a:off x="392430" y="678094"/>
            <a:ext cx="6132816" cy="6063198"/>
          </a:xfrm>
          <a:prstGeom prst="rect">
            <a:avLst/>
          </a:prstGeom>
          <a:noFill/>
        </p:spPr>
        <p:txBody>
          <a:bodyPr wrap="square">
            <a:spAutoFit/>
          </a:bodyPr>
          <a:lstStyle/>
          <a:p>
            <a:pPr marL="285750" indent="-285750">
              <a:buFont typeface="Arial" panose="020B0604020202020204" pitchFamily="34" charset="0"/>
              <a:buChar char="•"/>
              <a:defRPr/>
            </a:pPr>
            <a:r>
              <a:rPr lang="en-US" altLang="en-US" sz="2800" dirty="0">
                <a:hlinkClick r:id="rId3"/>
              </a:rPr>
              <a:t>Résultats du </a:t>
            </a:r>
            <a:r>
              <a:rPr lang="en-US" altLang="en-US" sz="2800" dirty="0"/>
              <a:t>CMEZ </a:t>
            </a:r>
            <a:r>
              <a:rPr lang="en-US" altLang="en-US" sz="2800" dirty="0">
                <a:hlinkClick r:id="rId3"/>
              </a:rPr>
              <a:t>Ping</a:t>
            </a:r>
            <a:endParaRPr lang="en-US" altLang="en-US" sz="2800" dirty="0"/>
          </a:p>
          <a:p>
            <a:pPr marL="285750" indent="-285750">
              <a:buFont typeface="Arial" panose="020B0604020202020204" pitchFamily="34" charset="0"/>
              <a:buChar char="•"/>
              <a:defRPr/>
            </a:pPr>
            <a:endParaRPr lang="en-US" altLang="en-US" sz="2800" dirty="0"/>
          </a:p>
          <a:p>
            <a:pPr marL="285750" indent="-285750">
              <a:buFont typeface="Arial" panose="020B0604020202020204" pitchFamily="34" charset="0"/>
              <a:buChar char="•"/>
              <a:defRPr/>
            </a:pPr>
            <a:r>
              <a:rPr lang="en-US" altLang="en-US" sz="2800" dirty="0"/>
              <a:t>L'ACIA a émis des </a:t>
            </a:r>
            <a:r>
              <a:rPr lang="en-US" altLang="en-US" sz="2800" dirty="0">
                <a:hlinkClick r:id="rId4"/>
              </a:rPr>
              <a:t>restrictions à l'importation de </a:t>
            </a:r>
            <a:r>
              <a:rPr lang="en-US" altLang="en-US" sz="2800" dirty="0"/>
              <a:t>marchandises/produits en provenance d'Allemagne (nécessaires au maintien de notre statut de pays libre).</a:t>
            </a:r>
          </a:p>
          <a:p>
            <a:pPr lvl="1">
              <a:defRPr/>
            </a:pPr>
            <a:endParaRPr lang="en-US" altLang="en-US" sz="2800" dirty="0"/>
          </a:p>
          <a:p>
            <a:pPr marL="285750" indent="-285750">
              <a:buFont typeface="Arial" panose="020B0604020202020204" pitchFamily="34" charset="0"/>
              <a:buChar char="•"/>
              <a:defRPr/>
            </a:pPr>
            <a:r>
              <a:rPr lang="en-US" altLang="en-US" sz="2800" dirty="0"/>
              <a:t>Canada - La fièvre aphteuse a été signalée pour la dernière fois en 1951 dans la province de Saskatchewan.</a:t>
            </a:r>
          </a:p>
          <a:p>
            <a:pPr marL="742950" lvl="1" indent="-285750">
              <a:buFont typeface="Arial" panose="020B0604020202020204" pitchFamily="34" charset="0"/>
              <a:buChar char="•"/>
              <a:defRPr/>
            </a:pPr>
            <a:r>
              <a:rPr lang="en-CA" sz="2000" dirty="0">
                <a:latin typeface="+mn-lt"/>
              </a:rPr>
              <a:t>Introduction supposée d'un immigré par ses vêtements et par le saucisson</a:t>
            </a:r>
          </a:p>
          <a:p>
            <a:pPr marL="742950" lvl="1" indent="-285750">
              <a:buFont typeface="Arial" panose="020B0604020202020204" pitchFamily="34" charset="0"/>
              <a:buChar char="•"/>
              <a:defRPr/>
            </a:pPr>
            <a:r>
              <a:rPr lang="en-CA" sz="2000" dirty="0">
                <a:latin typeface="+mn-lt"/>
                <a:hlinkClick r:id="rId5"/>
              </a:rPr>
              <a:t>L'épidémie de fièvre aphteuse en Saskatchewan, Canada, 1951-1952 - PMC</a:t>
            </a:r>
            <a:endParaRPr lang="en-CA" sz="2000" dirty="0">
              <a:latin typeface="+mn-lt"/>
            </a:endParaRPr>
          </a:p>
        </p:txBody>
      </p:sp>
      <p:pic>
        <p:nvPicPr>
          <p:cNvPr id="18439" name="Picture 4">
            <a:extLst>
              <a:ext uri="{FF2B5EF4-FFF2-40B4-BE49-F238E27FC236}">
                <a16:creationId xmlns:a16="http://schemas.microsoft.com/office/drawing/2014/main" id="{84960AAA-B903-52A3-048B-719E1903F9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36656" y="1690688"/>
            <a:ext cx="5269594" cy="336419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C045E4-1208-1119-97AB-C7EC5F15C5B8}"/>
              </a:ext>
            </a:extLst>
          </p:cNvPr>
          <p:cNvSpPr>
            <a:spLocks noGrp="1"/>
          </p:cNvSpPr>
          <p:nvPr>
            <p:ph type="sldNum" sz="quarter" idx="12"/>
          </p:nvPr>
        </p:nvSpPr>
        <p:spPr/>
        <p:txBody>
          <a:bodyPr/>
          <a:lstStyle/>
          <a:p>
            <a:pPr>
              <a:defRPr/>
            </a:pPr>
            <a:fld id="{68678C35-086D-4198-975D-7CAE096F9A66}" type="slidenum">
              <a:rPr lang="en-US" altLang="en-US" smtClean="0"/>
              <a:t>13</a:t>
            </a:fld>
            <a:endParaRPr lang="en-US" altLang="en-US"/>
          </a:p>
        </p:txBody>
      </p:sp>
      <p:pic>
        <p:nvPicPr>
          <p:cNvPr id="2049" name="Picture 1">
            <a:extLst>
              <a:ext uri="{FF2B5EF4-FFF2-40B4-BE49-F238E27FC236}">
                <a16:creationId xmlns:a16="http://schemas.microsoft.com/office/drawing/2014/main" id="{C744D269-90D9-6A7A-278E-2387EF130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27" y="443283"/>
            <a:ext cx="10214546" cy="61462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6D1391-EF9A-73DA-94FC-E15C8513738B}"/>
              </a:ext>
            </a:extLst>
          </p:cNvPr>
          <p:cNvSpPr/>
          <p:nvPr/>
        </p:nvSpPr>
        <p:spPr>
          <a:xfrm>
            <a:off x="5346700" y="2506895"/>
            <a:ext cx="1003300" cy="3106506"/>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3CD40F36-A6CC-C3DE-957C-0D840E12BFE7}"/>
              </a:ext>
            </a:extLst>
          </p:cNvPr>
          <p:cNvSpPr/>
          <p:nvPr/>
        </p:nvSpPr>
        <p:spPr>
          <a:xfrm>
            <a:off x="8305604" y="2506894"/>
            <a:ext cx="602090" cy="3106506"/>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ext Box 4">
            <a:extLst>
              <a:ext uri="{FF2B5EF4-FFF2-40B4-BE49-F238E27FC236}">
                <a16:creationId xmlns:a16="http://schemas.microsoft.com/office/drawing/2014/main" id="{53E3B5EF-7D6B-F3C1-D8D1-BF074B03E7D6}"/>
              </a:ext>
            </a:extLst>
          </p:cNvPr>
          <p:cNvSpPr txBox="1">
            <a:spLocks noChangeArrowheads="1"/>
          </p:cNvSpPr>
          <p:nvPr/>
        </p:nvSpPr>
        <p:spPr bwMode="auto">
          <a:xfrm>
            <a:off x="7241523" y="1428859"/>
            <a:ext cx="1090907" cy="3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Indonésie</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8" name="Text Box 3">
            <a:extLst>
              <a:ext uri="{FF2B5EF4-FFF2-40B4-BE49-F238E27FC236}">
                <a16:creationId xmlns:a16="http://schemas.microsoft.com/office/drawing/2014/main" id="{80B62D3D-2362-D7BB-26B6-556272BFB9A4}"/>
              </a:ext>
            </a:extLst>
          </p:cNvPr>
          <p:cNvSpPr txBox="1">
            <a:spLocks noChangeArrowheads="1"/>
          </p:cNvSpPr>
          <p:nvPr/>
        </p:nvSpPr>
        <p:spPr bwMode="auto">
          <a:xfrm>
            <a:off x="5470693" y="1920425"/>
            <a:ext cx="1123868" cy="45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COVID</a:t>
            </a: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5FBAF8BE-C377-A913-B714-CD995558F47F}"/>
              </a:ext>
            </a:extLst>
          </p:cNvPr>
          <p:cNvSpPr/>
          <p:nvPr/>
        </p:nvSpPr>
        <p:spPr>
          <a:xfrm>
            <a:off x="7356297" y="2506894"/>
            <a:ext cx="801384" cy="3113783"/>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5">
            <a:extLst>
              <a:ext uri="{FF2B5EF4-FFF2-40B4-BE49-F238E27FC236}">
                <a16:creationId xmlns:a16="http://schemas.microsoft.com/office/drawing/2014/main" id="{E26BF38F-DFA3-4AAF-B52E-AB7A717DA296}"/>
              </a:ext>
            </a:extLst>
          </p:cNvPr>
          <p:cNvSpPr txBox="1">
            <a:spLocks noChangeArrowheads="1"/>
          </p:cNvSpPr>
          <p:nvPr/>
        </p:nvSpPr>
        <p:spPr bwMode="auto">
          <a:xfrm>
            <a:off x="8239659" y="1920425"/>
            <a:ext cx="1526641" cy="2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Moyen-Orient</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11" name="Arrow: Down 10">
            <a:extLst>
              <a:ext uri="{FF2B5EF4-FFF2-40B4-BE49-F238E27FC236}">
                <a16:creationId xmlns:a16="http://schemas.microsoft.com/office/drawing/2014/main" id="{CEA74BE4-EDA2-3CED-AC8E-AE2FAE3D0E1A}"/>
              </a:ext>
            </a:extLst>
          </p:cNvPr>
          <p:cNvSpPr/>
          <p:nvPr/>
        </p:nvSpPr>
        <p:spPr>
          <a:xfrm>
            <a:off x="10410290" y="237539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7">
            <a:extLst>
              <a:ext uri="{FF2B5EF4-FFF2-40B4-BE49-F238E27FC236}">
                <a16:creationId xmlns:a16="http://schemas.microsoft.com/office/drawing/2014/main" id="{43A63419-D5BA-110B-15AC-5EA36C12416E}"/>
              </a:ext>
            </a:extLst>
          </p:cNvPr>
          <p:cNvSpPr txBox="1">
            <a:spLocks noChangeArrowheads="1"/>
          </p:cNvSpPr>
          <p:nvPr/>
        </p:nvSpPr>
        <p:spPr bwMode="auto">
          <a:xfrm>
            <a:off x="10017731" y="2017480"/>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Allemagne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2FC55FCC-02BF-9816-45A7-1208E40B5B2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4" name="Rectangle 11">
            <a:extLst>
              <a:ext uri="{FF2B5EF4-FFF2-40B4-BE49-F238E27FC236}">
                <a16:creationId xmlns:a16="http://schemas.microsoft.com/office/drawing/2014/main" id="{B8B00689-52E1-F4E9-176D-074749721C5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5" name="Rectangle 12">
            <a:extLst>
              <a:ext uri="{FF2B5EF4-FFF2-40B4-BE49-F238E27FC236}">
                <a16:creationId xmlns:a16="http://schemas.microsoft.com/office/drawing/2014/main" id="{6515138E-2795-0C16-ABC5-6624D9F63500}"/>
              </a:ext>
            </a:extLst>
          </p:cNvPr>
          <p:cNvSpPr>
            <a:spLocks noChangeArrowheads="1"/>
          </p:cNvSpPr>
          <p:nvPr/>
        </p:nvSpPr>
        <p:spPr bwMode="auto">
          <a:xfrm>
            <a:off x="0" y="4025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4098236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BE830-7148-1A4F-08BA-3BD040A841A2}"/>
              </a:ext>
            </a:extLst>
          </p:cNvPr>
          <p:cNvSpPr>
            <a:spLocks noGrp="1"/>
          </p:cNvSpPr>
          <p:nvPr>
            <p:ph type="title"/>
          </p:nvPr>
        </p:nvSpPr>
        <p:spPr/>
        <p:txBody>
          <a:bodyPr/>
          <a:lstStyle/>
          <a:p>
            <a:pPr>
              <a:defRPr/>
            </a:pPr>
            <a:r>
              <a:rPr lang="en-US" sz="3200" dirty="0"/>
              <a:t>Fièvre aphteuse</a:t>
            </a:r>
            <a:endParaRPr lang="en-CA" sz="3200" dirty="0"/>
          </a:p>
        </p:txBody>
      </p:sp>
      <p:sp>
        <p:nvSpPr>
          <p:cNvPr id="32771" name="Content Placeholder 9">
            <a:extLst>
              <a:ext uri="{FF2B5EF4-FFF2-40B4-BE49-F238E27FC236}">
                <a16:creationId xmlns:a16="http://schemas.microsoft.com/office/drawing/2014/main" id="{FAAE1489-5AC9-7862-1A48-30D0668A667C}"/>
              </a:ext>
            </a:extLst>
          </p:cNvPr>
          <p:cNvSpPr>
            <a:spLocks noGrp="1"/>
          </p:cNvSpPr>
          <p:nvPr>
            <p:ph type="body" sz="quarter" idx="13"/>
          </p:nvPr>
        </p:nvSpPr>
        <p:spPr>
          <a:xfrm>
            <a:off x="838200" y="1486131"/>
            <a:ext cx="10515600" cy="4014788"/>
          </a:xfrm>
        </p:spPr>
        <p:txBody>
          <a:bodyPr/>
          <a:lstStyle/>
          <a:p>
            <a:pPr>
              <a:defRPr/>
            </a:pPr>
            <a:r>
              <a:rPr lang="en-US" altLang="en-US" dirty="0"/>
              <a:t>Autres pays signalant des foyers de fièvre aphteuse : </a:t>
            </a:r>
            <a:r>
              <a:rPr lang="en-US" altLang="en-US" dirty="0">
                <a:hlinkClick r:id="rId3"/>
              </a:rPr>
              <a:t>Palestine</a:t>
            </a:r>
            <a:r>
              <a:rPr lang="en-US" altLang="en-US" dirty="0"/>
              <a:t>(O), </a:t>
            </a:r>
            <a:r>
              <a:rPr lang="en-US" altLang="en-US" dirty="0">
                <a:hlinkClick r:id="rId4"/>
              </a:rPr>
              <a:t>Israël</a:t>
            </a:r>
            <a:r>
              <a:rPr lang="en-US" altLang="en-US" dirty="0"/>
              <a:t>, </a:t>
            </a:r>
            <a:r>
              <a:rPr lang="en-US" altLang="en-US" dirty="0">
                <a:hlinkClick r:id="rId5"/>
              </a:rPr>
              <a:t>Algérie </a:t>
            </a:r>
            <a:r>
              <a:rPr lang="en-US" altLang="en-US" dirty="0"/>
              <a:t>(SAT-2), </a:t>
            </a:r>
            <a:r>
              <a:rPr lang="en-US" altLang="en-US" dirty="0">
                <a:hlinkClick r:id="rId6"/>
              </a:rPr>
              <a:t>Libye</a:t>
            </a:r>
            <a:r>
              <a:rPr lang="en-US" altLang="en-US" dirty="0"/>
              <a:t>(O), </a:t>
            </a:r>
            <a:r>
              <a:rPr lang="en-US" altLang="en-US" dirty="0">
                <a:hlinkClick r:id="rId7"/>
              </a:rPr>
              <a:t>Chine</a:t>
            </a:r>
            <a:r>
              <a:rPr lang="en-US" altLang="en-US" dirty="0"/>
              <a:t>(O), </a:t>
            </a:r>
            <a:r>
              <a:rPr lang="en-US" altLang="en-US" dirty="0">
                <a:hlinkClick r:id="rId8"/>
              </a:rPr>
              <a:t>Indonésie</a:t>
            </a:r>
            <a:r>
              <a:rPr lang="en-US" altLang="en-US" dirty="0"/>
              <a:t>, </a:t>
            </a:r>
            <a:r>
              <a:rPr lang="en-US" altLang="en-US" dirty="0">
                <a:hlinkClick r:id="rId9"/>
              </a:rPr>
              <a:t>Afrique du Sud </a:t>
            </a:r>
            <a:r>
              <a:rPr lang="en-US" altLang="en-US" dirty="0"/>
              <a:t>(SAT - 2)</a:t>
            </a:r>
            <a:endParaRPr lang="en-CA" sz="2000" dirty="0">
              <a:solidFill>
                <a:srgbClr val="1F1F1F"/>
              </a:solidFill>
              <a:latin typeface="ElsevierGulliver"/>
            </a:endParaRPr>
          </a:p>
          <a:p>
            <a:pPr marL="0" indent="0">
              <a:buFont typeface="Arial" panose="020B0604020202020204" pitchFamily="34" charset="0"/>
              <a:buNone/>
              <a:defRPr/>
            </a:pPr>
            <a:endParaRPr lang="en-CA" sz="2000" dirty="0">
              <a:solidFill>
                <a:srgbClr val="1F1F1F"/>
              </a:solidFill>
              <a:latin typeface="ElsevierGulliver"/>
            </a:endParaRPr>
          </a:p>
          <a:p>
            <a:pPr>
              <a:defRPr/>
            </a:pPr>
            <a:endParaRPr lang="en-US" altLang="en-US" dirty="0"/>
          </a:p>
        </p:txBody>
      </p:sp>
      <p:sp>
        <p:nvSpPr>
          <p:cNvPr id="20484" name="Rectangle 2">
            <a:extLst>
              <a:ext uri="{FF2B5EF4-FFF2-40B4-BE49-F238E27FC236}">
                <a16:creationId xmlns:a16="http://schemas.microsoft.com/office/drawing/2014/main" id="{12E78CEC-5206-5641-4BBA-BD7B1F8D402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0485" name="Rectangle 7">
            <a:extLst>
              <a:ext uri="{FF2B5EF4-FFF2-40B4-BE49-F238E27FC236}">
                <a16:creationId xmlns:a16="http://schemas.microsoft.com/office/drawing/2014/main" id="{DF6D85D6-5D0B-7EE4-562E-2EDAE26520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0486" name="Rectangle 8">
            <a:extLst>
              <a:ext uri="{FF2B5EF4-FFF2-40B4-BE49-F238E27FC236}">
                <a16:creationId xmlns:a16="http://schemas.microsoft.com/office/drawing/2014/main" id="{14196EC1-2EF2-8E82-CAE5-BC50C6C6463E}"/>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0487" name="TextBox 6">
            <a:extLst>
              <a:ext uri="{FF2B5EF4-FFF2-40B4-BE49-F238E27FC236}">
                <a16:creationId xmlns:a16="http://schemas.microsoft.com/office/drawing/2014/main" id="{D345459E-E0D5-DDFE-567D-01F0BA3A47B6}"/>
              </a:ext>
            </a:extLst>
          </p:cNvPr>
          <p:cNvSpPr txBox="1">
            <a:spLocks noChangeArrowheads="1"/>
          </p:cNvSpPr>
          <p:nvPr/>
        </p:nvSpPr>
        <p:spPr bwMode="auto">
          <a:xfrm>
            <a:off x="461963" y="5510213"/>
            <a:ext cx="3916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400" b="1" dirty="0"/>
              <a:t>Signaux de la fièvre aphteuse de KIWI juin 2016 - janvier 2025</a:t>
            </a:r>
          </a:p>
        </p:txBody>
      </p:sp>
      <p:pic>
        <p:nvPicPr>
          <p:cNvPr id="20488" name="Picture 2">
            <a:extLst>
              <a:ext uri="{FF2B5EF4-FFF2-40B4-BE49-F238E27FC236}">
                <a16:creationId xmlns:a16="http://schemas.microsoft.com/office/drawing/2014/main" id="{069B7E56-1543-06C3-C09B-422C977D69F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5944" y="2627313"/>
            <a:ext cx="11060112" cy="29337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3E813B-640C-D380-C143-2ACE19333AC1}"/>
              </a:ext>
            </a:extLst>
          </p:cNvPr>
          <p:cNvSpPr/>
          <p:nvPr/>
        </p:nvSpPr>
        <p:spPr>
          <a:xfrm>
            <a:off x="5422900" y="3568700"/>
            <a:ext cx="1524000" cy="13890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490" name="TextBox 2">
            <a:extLst>
              <a:ext uri="{FF2B5EF4-FFF2-40B4-BE49-F238E27FC236}">
                <a16:creationId xmlns:a16="http://schemas.microsoft.com/office/drawing/2014/main" id="{A5AB25DB-DD50-FFF8-02AF-807A4D5AF58F}"/>
              </a:ext>
            </a:extLst>
          </p:cNvPr>
          <p:cNvSpPr txBox="1">
            <a:spLocks noChangeArrowheads="1"/>
          </p:cNvSpPr>
          <p:nvPr/>
        </p:nvSpPr>
        <p:spPr bwMode="auto">
          <a:xfrm>
            <a:off x="5768975" y="3563938"/>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t>COVID</a:t>
            </a:r>
          </a:p>
        </p:txBody>
      </p:sp>
      <p:sp>
        <p:nvSpPr>
          <p:cNvPr id="7" name="Rectangle 6">
            <a:extLst>
              <a:ext uri="{FF2B5EF4-FFF2-40B4-BE49-F238E27FC236}">
                <a16:creationId xmlns:a16="http://schemas.microsoft.com/office/drawing/2014/main" id="{42E9C036-6B7A-CE6F-9A00-AC14B5E04FB6}"/>
              </a:ext>
            </a:extLst>
          </p:cNvPr>
          <p:cNvSpPr/>
          <p:nvPr/>
        </p:nvSpPr>
        <p:spPr>
          <a:xfrm>
            <a:off x="7775575" y="2695575"/>
            <a:ext cx="1100138" cy="22891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a:extLst>
              <a:ext uri="{FF2B5EF4-FFF2-40B4-BE49-F238E27FC236}">
                <a16:creationId xmlns:a16="http://schemas.microsoft.com/office/drawing/2014/main" id="{04475BE5-B96B-DCE6-E966-E506B8BA4E33}"/>
              </a:ext>
            </a:extLst>
          </p:cNvPr>
          <p:cNvSpPr/>
          <p:nvPr/>
        </p:nvSpPr>
        <p:spPr>
          <a:xfrm>
            <a:off x="8991600" y="2703513"/>
            <a:ext cx="735013" cy="22891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493" name="TextBox 8">
            <a:extLst>
              <a:ext uri="{FF2B5EF4-FFF2-40B4-BE49-F238E27FC236}">
                <a16:creationId xmlns:a16="http://schemas.microsoft.com/office/drawing/2014/main" id="{5FB6BF98-980B-8934-8DD6-A34FE4024F4D}"/>
              </a:ext>
            </a:extLst>
          </p:cNvPr>
          <p:cNvSpPr txBox="1">
            <a:spLocks noChangeArrowheads="1"/>
          </p:cNvSpPr>
          <p:nvPr/>
        </p:nvSpPr>
        <p:spPr bwMode="auto">
          <a:xfrm>
            <a:off x="7739063" y="2674938"/>
            <a:ext cx="1155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CA" altLang="en-US"/>
              <a:t>Fièvre aphteuse en Indonésie</a:t>
            </a:r>
          </a:p>
        </p:txBody>
      </p:sp>
      <p:sp>
        <p:nvSpPr>
          <p:cNvPr id="20494" name="TextBox 9">
            <a:extLst>
              <a:ext uri="{FF2B5EF4-FFF2-40B4-BE49-F238E27FC236}">
                <a16:creationId xmlns:a16="http://schemas.microsoft.com/office/drawing/2014/main" id="{50C11380-4EA9-D086-EA95-1A88F92E9668}"/>
              </a:ext>
            </a:extLst>
          </p:cNvPr>
          <p:cNvSpPr txBox="1">
            <a:spLocks noChangeArrowheads="1"/>
          </p:cNvSpPr>
          <p:nvPr/>
        </p:nvSpPr>
        <p:spPr bwMode="auto">
          <a:xfrm>
            <a:off x="8875713" y="2627313"/>
            <a:ext cx="1030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CA" altLang="en-US"/>
              <a:t>SAT - 2 Moyen-Orient</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97FF-4F18-3EFC-56AF-E1141FC40DC6}"/>
              </a:ext>
            </a:extLst>
          </p:cNvPr>
          <p:cNvSpPr>
            <a:spLocks noGrp="1"/>
          </p:cNvSpPr>
          <p:nvPr>
            <p:ph type="title"/>
          </p:nvPr>
        </p:nvSpPr>
        <p:spPr/>
        <p:txBody>
          <a:bodyPr/>
          <a:lstStyle/>
          <a:p>
            <a:r>
              <a:rPr lang="en-US" dirty="0">
                <a:hlinkClick r:id="rId2"/>
              </a:rPr>
              <a:t>Fièvre aphteuse : l'interdiction du transport des animaux est prolongée de 48 heures | rbb24</a:t>
            </a:r>
            <a:endParaRPr lang="en-CA" dirty="0"/>
          </a:p>
        </p:txBody>
      </p:sp>
      <p:sp>
        <p:nvSpPr>
          <p:cNvPr id="7" name="Text Placeholder 6">
            <a:extLst>
              <a:ext uri="{FF2B5EF4-FFF2-40B4-BE49-F238E27FC236}">
                <a16:creationId xmlns:a16="http://schemas.microsoft.com/office/drawing/2014/main" id="{C6898A7F-43B7-6019-C82F-F3177D9D476E}"/>
              </a:ext>
            </a:extLst>
          </p:cNvPr>
          <p:cNvSpPr>
            <a:spLocks noGrp="1"/>
          </p:cNvSpPr>
          <p:nvPr>
            <p:ph type="body" sz="quarter" idx="13"/>
          </p:nvPr>
        </p:nvSpPr>
        <p:spPr>
          <a:xfrm>
            <a:off x="838200" y="2057400"/>
            <a:ext cx="5257800" cy="4014788"/>
          </a:xfrm>
        </p:spPr>
        <p:txBody>
          <a:bodyPr/>
          <a:lstStyle/>
          <a:p>
            <a:r>
              <a:rPr lang="en-CA" dirty="0"/>
              <a:t>Interdiction des transports </a:t>
            </a:r>
          </a:p>
          <a:p>
            <a:r>
              <a:rPr lang="en-CA" dirty="0"/>
              <a:t>Tous les animaux dans un rayon de 1 km sont abattus (négatif)</a:t>
            </a:r>
          </a:p>
          <a:p>
            <a:r>
              <a:rPr lang="en-CA" dirty="0"/>
              <a:t>Tous les animaux dans un rayon de 10 km échantillonnés (négatif)</a:t>
            </a:r>
          </a:p>
          <a:p>
            <a:r>
              <a:rPr lang="en-CA" dirty="0"/>
              <a:t>Les animaux situés en dehors du rayon de 10 km, dans une ferme ayant obtenu du foin de la ferme possédant des buffles d'eau, ont été abattus et échantillonnés (négatif).</a:t>
            </a:r>
          </a:p>
        </p:txBody>
      </p:sp>
      <p:sp>
        <p:nvSpPr>
          <p:cNvPr id="4" name="Slide Number Placeholder 3">
            <a:extLst>
              <a:ext uri="{FF2B5EF4-FFF2-40B4-BE49-F238E27FC236}">
                <a16:creationId xmlns:a16="http://schemas.microsoft.com/office/drawing/2014/main" id="{1DEFD949-92EC-1BEB-516F-ED61B4AF7FE4}"/>
              </a:ext>
            </a:extLst>
          </p:cNvPr>
          <p:cNvSpPr>
            <a:spLocks noGrp="1"/>
          </p:cNvSpPr>
          <p:nvPr>
            <p:ph type="sldNum" sz="quarter" idx="14"/>
          </p:nvPr>
        </p:nvSpPr>
        <p:spPr/>
        <p:txBody>
          <a:bodyPr/>
          <a:lstStyle/>
          <a:p>
            <a:pPr>
              <a:defRPr/>
            </a:pPr>
            <a:fld id="{68678C35-086D-4198-975D-7CAE096F9A66}" type="slidenum">
              <a:rPr lang="en-US" altLang="en-US" smtClean="0"/>
              <a:t>15</a:t>
            </a:fld>
            <a:endParaRPr lang="en-US" altLang="en-US"/>
          </a:p>
        </p:txBody>
      </p:sp>
      <p:sp>
        <p:nvSpPr>
          <p:cNvPr id="8" name="Text Placeholder 6">
            <a:extLst>
              <a:ext uri="{FF2B5EF4-FFF2-40B4-BE49-F238E27FC236}">
                <a16:creationId xmlns:a16="http://schemas.microsoft.com/office/drawing/2014/main" id="{9235FAAA-4D1A-60DC-03FB-AE675A09FA99}"/>
              </a:ext>
            </a:extLst>
          </p:cNvPr>
          <p:cNvSpPr txBox="1">
            <a:spLocks/>
          </p:cNvSpPr>
          <p:nvPr/>
        </p:nvSpPr>
        <p:spPr bwMode="auto">
          <a:xfrm>
            <a:off x="6096000" y="2016125"/>
            <a:ext cx="52578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Fermeture temporaire du zoo de Berlin et des fermes pour enfants</a:t>
            </a:r>
          </a:p>
          <a:p>
            <a:r>
              <a:rPr lang="en-CA" dirty="0"/>
              <a:t>Les employés des zones touchées ont été "libérés" </a:t>
            </a:r>
          </a:p>
          <a:p>
            <a:r>
              <a:rPr lang="en-CA" dirty="0"/>
              <a:t>Arrêt de toutes les livraisons en provenance des zones touchées</a:t>
            </a:r>
          </a:p>
          <a:p>
            <a:r>
              <a:rPr lang="en-CA" dirty="0"/>
              <a:t>Espèces sensibles du zoo testées</a:t>
            </a:r>
          </a:p>
          <a:p>
            <a:r>
              <a:rPr lang="en-CA" dirty="0"/>
              <a:t>Arrêt du transport de bisons vers le Caucase en vue de leur libération</a:t>
            </a:r>
          </a:p>
        </p:txBody>
      </p:sp>
    </p:spTree>
    <p:extLst>
      <p:ext uri="{BB962C8B-B14F-4D97-AF65-F5344CB8AC3E}">
        <p14:creationId xmlns:p14="http://schemas.microsoft.com/office/powerpoint/2010/main" val="275600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06F0-BEB9-0FF9-8C96-363FA56D4C3E}"/>
              </a:ext>
            </a:extLst>
          </p:cNvPr>
          <p:cNvSpPr>
            <a:spLocks noGrp="1"/>
          </p:cNvSpPr>
          <p:nvPr>
            <p:ph type="title"/>
          </p:nvPr>
        </p:nvSpPr>
        <p:spPr/>
        <p:txBody>
          <a:bodyPr/>
          <a:lstStyle/>
          <a:p>
            <a:r>
              <a:rPr lang="en-CA" dirty="0"/>
              <a:t>Ping ou pas Ping ?</a:t>
            </a:r>
          </a:p>
        </p:txBody>
      </p:sp>
      <p:sp>
        <p:nvSpPr>
          <p:cNvPr id="3" name="Text Placeholder 2">
            <a:extLst>
              <a:ext uri="{FF2B5EF4-FFF2-40B4-BE49-F238E27FC236}">
                <a16:creationId xmlns:a16="http://schemas.microsoft.com/office/drawing/2014/main" id="{B07BEE96-6BA7-4E50-B4D3-A74ADDDC7977}"/>
              </a:ext>
            </a:extLst>
          </p:cNvPr>
          <p:cNvSpPr>
            <a:spLocks noGrp="1"/>
          </p:cNvSpPr>
          <p:nvPr>
            <p:ph type="body" sz="quarter" idx="13"/>
          </p:nvPr>
        </p:nvSpPr>
        <p:spPr>
          <a:xfrm>
            <a:off x="7161088" y="136525"/>
            <a:ext cx="4192712" cy="5311900"/>
          </a:xfrm>
        </p:spPr>
        <p:txBody>
          <a:bodyPr/>
          <a:lstStyle/>
          <a:p>
            <a:r>
              <a:rPr lang="en-CA" dirty="0"/>
              <a:t>Les pings ont diminué et les notifications de groupe ont augmenté</a:t>
            </a:r>
          </a:p>
          <a:p>
            <a:r>
              <a:rPr lang="en-CA" dirty="0"/>
              <a:t>Le déclenchement d'un ping se faisait avec des cotes variables (ce qui n'arrive plus beaucoup maintenant).</a:t>
            </a:r>
          </a:p>
          <a:p>
            <a:r>
              <a:rPr lang="en-CA" dirty="0"/>
              <a:t>Éléments sur lesquels l'équipe centrale a besoin de l'avis de la communauté</a:t>
            </a:r>
          </a:p>
          <a:p>
            <a:r>
              <a:rPr lang="en-CA" dirty="0"/>
              <a:t>Qu'est-ce que la préférence communautaire ? Faire ou ne pas faire du ping ?</a:t>
            </a:r>
          </a:p>
        </p:txBody>
      </p:sp>
      <p:sp>
        <p:nvSpPr>
          <p:cNvPr id="4" name="Slide Number Placeholder 3">
            <a:extLst>
              <a:ext uri="{FF2B5EF4-FFF2-40B4-BE49-F238E27FC236}">
                <a16:creationId xmlns:a16="http://schemas.microsoft.com/office/drawing/2014/main" id="{B8510835-0F43-43DC-4D81-755CAA111993}"/>
              </a:ext>
            </a:extLst>
          </p:cNvPr>
          <p:cNvSpPr>
            <a:spLocks noGrp="1"/>
          </p:cNvSpPr>
          <p:nvPr>
            <p:ph type="sldNum" sz="quarter" idx="14"/>
          </p:nvPr>
        </p:nvSpPr>
        <p:spPr/>
        <p:txBody>
          <a:bodyPr/>
          <a:lstStyle/>
          <a:p>
            <a:pPr>
              <a:defRPr/>
            </a:pPr>
            <a:fld id="{68678C35-086D-4198-975D-7CAE096F9A66}" type="slidenum">
              <a:rPr lang="en-US" altLang="en-US" smtClean="0"/>
              <a:t>16</a:t>
            </a:fld>
            <a:endParaRPr lang="en-US" altLang="en-US"/>
          </a:p>
        </p:txBody>
      </p:sp>
      <p:graphicFrame>
        <p:nvGraphicFramePr>
          <p:cNvPr id="5" name="Chart 4">
            <a:extLst>
              <a:ext uri="{FF2B5EF4-FFF2-40B4-BE49-F238E27FC236}">
                <a16:creationId xmlns:a16="http://schemas.microsoft.com/office/drawing/2014/main" id="{96030562-3EAB-81C7-7755-42593C5E9F58}"/>
              </a:ext>
            </a:extLst>
          </p:cNvPr>
          <p:cNvGraphicFramePr/>
          <p:nvPr>
            <p:extLst>
              <p:ext uri="{D42A27DB-BD31-4B8C-83A1-F6EECF244321}">
                <p14:modId xmlns:p14="http://schemas.microsoft.com/office/powerpoint/2010/main" val="1233732419"/>
              </p:ext>
            </p:extLst>
          </p:nvPr>
        </p:nvGraphicFramePr>
        <p:xfrm>
          <a:off x="418672" y="1471773"/>
          <a:ext cx="6594297" cy="4298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52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C287-067C-5F15-2D41-C63C884D6B0A}"/>
              </a:ext>
            </a:extLst>
          </p:cNvPr>
          <p:cNvSpPr>
            <a:spLocks noGrp="1"/>
          </p:cNvSpPr>
          <p:nvPr>
            <p:ph type="title"/>
          </p:nvPr>
        </p:nvSpPr>
        <p:spPr/>
        <p:txBody>
          <a:bodyPr/>
          <a:lstStyle/>
          <a:p>
            <a:pPr>
              <a:defRPr/>
            </a:pPr>
            <a:r>
              <a:rPr lang="en-CA" dirty="0"/>
              <a:t>Ordre du jour</a:t>
            </a:r>
          </a:p>
        </p:txBody>
      </p:sp>
      <p:sp>
        <p:nvSpPr>
          <p:cNvPr id="20483" name="Text Placeholder 2">
            <a:extLst>
              <a:ext uri="{FF2B5EF4-FFF2-40B4-BE49-F238E27FC236}">
                <a16:creationId xmlns:a16="http://schemas.microsoft.com/office/drawing/2014/main" id="{C8A9CBDC-F1B9-BD8B-9FA8-3BD0BD57A6E9}"/>
              </a:ext>
            </a:extLst>
          </p:cNvPr>
          <p:cNvSpPr>
            <a:spLocks noGrp="1"/>
          </p:cNvSpPr>
          <p:nvPr>
            <p:ph type="body" sz="quarter" idx="13"/>
          </p:nvPr>
        </p:nvSpPr>
        <p:spPr>
          <a:xfrm>
            <a:off x="318503" y="1489754"/>
            <a:ext cx="10799261" cy="4197368"/>
          </a:xfrm>
        </p:spPr>
        <p:txBody>
          <a:bodyPr/>
          <a:lstStyle/>
          <a:p>
            <a:pPr marL="457200" indent="-457200">
              <a:buFont typeface="+mj-lt"/>
              <a:buAutoNum type="arabicPeriod"/>
            </a:pPr>
            <a:r>
              <a:rPr lang="en-CA" altLang="en-US" sz="2400" dirty="0"/>
              <a:t>Bienvenue et mises à jour (2 minutes)</a:t>
            </a:r>
          </a:p>
          <a:p>
            <a:pPr marL="514350" indent="-514350">
              <a:buAutoNum type="arabicPeriod"/>
            </a:pPr>
            <a:r>
              <a:rPr lang="en-CA" altLang="en-US" sz="2400" dirty="0"/>
              <a:t>H5N1 dans le secteur laitier américain - Dr </a:t>
            </a:r>
            <a:r>
              <a:rPr lang="en-CA" altLang="en-US" sz="2400" i="1" dirty="0"/>
              <a:t>Murray Gillies </a:t>
            </a:r>
            <a:r>
              <a:rPr lang="en-CA" altLang="en-US" sz="2400" dirty="0"/>
              <a:t>(~20+ minutes)</a:t>
            </a:r>
          </a:p>
          <a:p>
            <a:pPr marL="514350" indent="-514350">
              <a:buAutoNum type="arabicPeriod"/>
            </a:pPr>
            <a:r>
              <a:rPr lang="en-US" altLang="en-US" sz="2400" dirty="0"/>
              <a:t>Développement de programmes visant à atténuer les risques de propagation de l'IAHP dans les pays à revenu moyen inférieur (</a:t>
            </a:r>
            <a:r>
              <a:rPr lang="en-US" altLang="en-US" sz="2400" i="1" dirty="0"/>
              <a:t>Dr Brian Bedard</a:t>
            </a:r>
            <a:r>
              <a:rPr lang="en-US" altLang="en-US" sz="2400" dirty="0"/>
              <a:t>) (~10-15 minutes) </a:t>
            </a:r>
          </a:p>
          <a:p>
            <a:pPr marL="514350" indent="-514350">
              <a:buAutoNum type="arabicPeriod"/>
            </a:pPr>
            <a:r>
              <a:rPr lang="en-CA" altLang="en-US" sz="2400" dirty="0"/>
              <a:t>Signaux d'intérêt</a:t>
            </a:r>
          </a:p>
          <a:p>
            <a:pPr lvl="1"/>
            <a:r>
              <a:rPr lang="en-CA" altLang="en-US" sz="2000" dirty="0"/>
              <a:t>La fièvre aphteuse en Allemagne</a:t>
            </a:r>
          </a:p>
          <a:p>
            <a:pPr marL="0" indent="0">
              <a:buNone/>
            </a:pPr>
            <a:r>
              <a:rPr lang="en-CA" altLang="en-US" sz="2400" dirty="0"/>
              <a:t>4.    Faire ou ne pas faire des pings</a:t>
            </a:r>
          </a:p>
        </p:txBody>
      </p:sp>
      <p:sp>
        <p:nvSpPr>
          <p:cNvPr id="20484" name="Slide Number Placeholder 3">
            <a:extLst>
              <a:ext uri="{FF2B5EF4-FFF2-40B4-BE49-F238E27FC236}">
                <a16:creationId xmlns:a16="http://schemas.microsoft.com/office/drawing/2014/main" id="{9873EC65-E861-6BF6-A654-AAB37EB1C91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7478847-90F5-4C1C-BC72-7733EE7B39DE}" type="slidenum">
              <a:rPr lang="en-US" altLang="en-US" sz="1200" smtClean="0">
                <a:solidFill>
                  <a:srgbClr val="898989"/>
                </a:solidFill>
              </a:rPr>
              <a:t>2</a:t>
            </a:fld>
            <a:endParaRPr lang="en-US" altLang="en-US" sz="1200">
              <a:solidFill>
                <a:srgbClr val="898989"/>
              </a:solidFill>
            </a:endParaRPr>
          </a:p>
        </p:txBody>
      </p:sp>
      <p:sp>
        <p:nvSpPr>
          <p:cNvPr id="20485" name="Rectangle 6">
            <a:extLst>
              <a:ext uri="{FF2B5EF4-FFF2-40B4-BE49-F238E27FC236}">
                <a16:creationId xmlns:a16="http://schemas.microsoft.com/office/drawing/2014/main" id="{CADF32F0-5171-64DF-5BA5-17522D05D946}"/>
              </a:ext>
            </a:extLst>
          </p:cNvPr>
          <p:cNvSpPr>
            <a:spLocks noChangeArrowheads="1"/>
          </p:cNvSpPr>
          <p:nvPr/>
        </p:nvSpPr>
        <p:spPr bwMode="auto">
          <a:xfrm>
            <a:off x="0" y="103188"/>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86" name="Rectangle 7">
            <a:extLst>
              <a:ext uri="{FF2B5EF4-FFF2-40B4-BE49-F238E27FC236}">
                <a16:creationId xmlns:a16="http://schemas.microsoft.com/office/drawing/2014/main" id="{73518E02-2125-C34B-16F5-2595840C1720}"/>
              </a:ext>
            </a:extLst>
          </p:cNvPr>
          <p:cNvSpPr>
            <a:spLocks noChangeArrowheads="1"/>
          </p:cNvSpPr>
          <p:nvPr/>
        </p:nvSpPr>
        <p:spPr bwMode="auto">
          <a:xfrm>
            <a:off x="420688" y="130175"/>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87" name="Rectangle 8">
            <a:extLst>
              <a:ext uri="{FF2B5EF4-FFF2-40B4-BE49-F238E27FC236}">
                <a16:creationId xmlns:a16="http://schemas.microsoft.com/office/drawing/2014/main" id="{1A4B7249-9111-9374-0F33-B3C2F71BFA42}"/>
              </a:ext>
            </a:extLst>
          </p:cNvPr>
          <p:cNvSpPr>
            <a:spLocks noChangeArrowheads="1"/>
          </p:cNvSpPr>
          <p:nvPr/>
        </p:nvSpPr>
        <p:spPr bwMode="auto">
          <a:xfrm>
            <a:off x="-1471613" y="768350"/>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E05-24F7-58F4-F174-11ED41CCB617}"/>
              </a:ext>
            </a:extLst>
          </p:cNvPr>
          <p:cNvSpPr>
            <a:spLocks noGrp="1"/>
          </p:cNvSpPr>
          <p:nvPr>
            <p:ph type="title"/>
          </p:nvPr>
        </p:nvSpPr>
        <p:spPr/>
        <p:txBody>
          <a:bodyPr/>
          <a:lstStyle/>
          <a:p>
            <a:r>
              <a:rPr lang="en-CA" dirty="0"/>
              <a:t>Mises à jour</a:t>
            </a:r>
          </a:p>
        </p:txBody>
      </p:sp>
      <p:sp>
        <p:nvSpPr>
          <p:cNvPr id="9" name="Text Placeholder 8">
            <a:extLst>
              <a:ext uri="{FF2B5EF4-FFF2-40B4-BE49-F238E27FC236}">
                <a16:creationId xmlns:a16="http://schemas.microsoft.com/office/drawing/2014/main" id="{A1BCEBEA-7FD2-4612-7462-961C72167C2B}"/>
              </a:ext>
            </a:extLst>
          </p:cNvPr>
          <p:cNvSpPr>
            <a:spLocks noGrp="1"/>
          </p:cNvSpPr>
          <p:nvPr>
            <p:ph type="body" sz="quarter" idx="13"/>
          </p:nvPr>
        </p:nvSpPr>
        <p:spPr>
          <a:xfrm>
            <a:off x="258336" y="1477465"/>
            <a:ext cx="4380571" cy="1711784"/>
          </a:xfrm>
        </p:spPr>
        <p:txBody>
          <a:bodyPr/>
          <a:lstStyle/>
          <a:p>
            <a:r>
              <a:rPr lang="en-CA" dirty="0"/>
              <a:t>Les classements des priorités de One Health se poursuivent lentement</a:t>
            </a:r>
          </a:p>
          <a:p>
            <a:pPr lvl="1"/>
            <a:r>
              <a:rPr lang="en-CA" dirty="0"/>
              <a:t>32 sont classés</a:t>
            </a:r>
          </a:p>
        </p:txBody>
      </p:sp>
      <p:sp>
        <p:nvSpPr>
          <p:cNvPr id="4" name="Slide Number Placeholder 3">
            <a:extLst>
              <a:ext uri="{FF2B5EF4-FFF2-40B4-BE49-F238E27FC236}">
                <a16:creationId xmlns:a16="http://schemas.microsoft.com/office/drawing/2014/main" id="{84BEA18C-3CA0-4FD1-9249-04B3A6B18645}"/>
              </a:ext>
            </a:extLst>
          </p:cNvPr>
          <p:cNvSpPr>
            <a:spLocks noGrp="1"/>
          </p:cNvSpPr>
          <p:nvPr>
            <p:ph type="sldNum" sz="quarter" idx="14"/>
          </p:nvPr>
        </p:nvSpPr>
        <p:spPr/>
        <p:txBody>
          <a:bodyPr/>
          <a:lstStyle/>
          <a:p>
            <a:pPr>
              <a:defRPr/>
            </a:pPr>
            <a:fld id="{68678C35-086D-4198-975D-7CAE096F9A66}" type="slidenum">
              <a:rPr lang="en-US" altLang="en-US" smtClean="0"/>
              <a:t>3</a:t>
            </a:fld>
            <a:endParaRPr lang="en-US" altLang="en-US"/>
          </a:p>
        </p:txBody>
      </p:sp>
      <p:sp>
        <p:nvSpPr>
          <p:cNvPr id="5" name="Text Placeholder 2">
            <a:extLst>
              <a:ext uri="{FF2B5EF4-FFF2-40B4-BE49-F238E27FC236}">
                <a16:creationId xmlns:a16="http://schemas.microsoft.com/office/drawing/2014/main" id="{336A04E7-34CF-C29F-CCDB-91DFEF010CD2}"/>
              </a:ext>
            </a:extLst>
          </p:cNvPr>
          <p:cNvSpPr txBox="1">
            <a:spLocks/>
          </p:cNvSpPr>
          <p:nvPr/>
        </p:nvSpPr>
        <p:spPr bwMode="auto">
          <a:xfrm>
            <a:off x="5981700" y="1826172"/>
            <a:ext cx="52578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graphicFrame>
        <p:nvGraphicFramePr>
          <p:cNvPr id="7" name="Table 6">
            <a:extLst>
              <a:ext uri="{FF2B5EF4-FFF2-40B4-BE49-F238E27FC236}">
                <a16:creationId xmlns:a16="http://schemas.microsoft.com/office/drawing/2014/main" id="{57B94B73-76B3-1BD8-6865-6575C47E38E7}"/>
              </a:ext>
            </a:extLst>
          </p:cNvPr>
          <p:cNvGraphicFramePr>
            <a:graphicFrameLocks noGrp="1"/>
          </p:cNvGraphicFramePr>
          <p:nvPr>
            <p:extLst>
              <p:ext uri="{D42A27DB-BD31-4B8C-83A1-F6EECF244321}">
                <p14:modId xmlns:p14="http://schemas.microsoft.com/office/powerpoint/2010/main" val="2434335839"/>
              </p:ext>
            </p:extLst>
          </p:nvPr>
        </p:nvGraphicFramePr>
        <p:xfrm>
          <a:off x="4638907" y="899308"/>
          <a:ext cx="7294757" cy="5539932"/>
        </p:xfrm>
        <a:graphic>
          <a:graphicData uri="http://schemas.openxmlformats.org/drawingml/2006/table">
            <a:tbl>
              <a:tblPr>
                <a:tableStyleId>{69CF1AB2-1976-4502-BF36-3FF5EA218861}</a:tableStyleId>
              </a:tblPr>
              <a:tblGrid>
                <a:gridCol w="3780264">
                  <a:extLst>
                    <a:ext uri="{9D8B030D-6E8A-4147-A177-3AD203B41FA5}">
                      <a16:colId xmlns:a16="http://schemas.microsoft.com/office/drawing/2014/main" val="2407788751"/>
                    </a:ext>
                  </a:extLst>
                </a:gridCol>
                <a:gridCol w="3514493">
                  <a:extLst>
                    <a:ext uri="{9D8B030D-6E8A-4147-A177-3AD203B41FA5}">
                      <a16:colId xmlns:a16="http://schemas.microsoft.com/office/drawing/2014/main" val="3169171990"/>
                    </a:ext>
                  </a:extLst>
                </a:gridCol>
              </a:tblGrid>
              <a:tr h="332397">
                <a:tc>
                  <a:txBody>
                    <a:bodyPr/>
                    <a:lstStyle/>
                    <a:p>
                      <a:pPr algn="l" fontAlgn="b"/>
                      <a:r>
                        <a:rPr lang="en-US" sz="1800" u="none" strike="noStrike" dirty="0">
                          <a:effectLst/>
                        </a:rPr>
                        <a:t>Peste porcine africaine</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Métrite contagieuse des équidés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694583392"/>
                  </a:ext>
                </a:extLst>
              </a:tr>
              <a:tr h="332397">
                <a:tc>
                  <a:txBody>
                    <a:bodyPr/>
                    <a:lstStyle/>
                    <a:p>
                      <a:pPr algn="l" fontAlgn="b"/>
                      <a:r>
                        <a:rPr lang="en-US" sz="1800" u="none" strike="noStrike">
                          <a:effectLst/>
                        </a:rPr>
                        <a:t>Anaplasma marginale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Anémie infectieuse équine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887988664"/>
                  </a:ext>
                </a:extLst>
              </a:tr>
              <a:tr h="163423">
                <a:tc>
                  <a:txBody>
                    <a:bodyPr/>
                    <a:lstStyle/>
                    <a:p>
                      <a:pPr algn="l" fontAlgn="b"/>
                      <a:r>
                        <a:rPr lang="en-US" sz="1800" u="none" strike="noStrike">
                          <a:effectLst/>
                        </a:rPr>
                        <a:t>Anaplasma phagocytophilum</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Fièvre aphteuse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536789943"/>
                  </a:ext>
                </a:extLst>
              </a:tr>
              <a:tr h="311685">
                <a:tc>
                  <a:txBody>
                    <a:bodyPr/>
                    <a:lstStyle/>
                    <a:p>
                      <a:pPr algn="l" fontAlgn="b"/>
                      <a:r>
                        <a:rPr lang="en-US" sz="1800" u="none" strike="noStrike">
                          <a:effectLst/>
                        </a:rPr>
                        <a:t>Anthrax</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morve</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907853032"/>
                  </a:ext>
                </a:extLst>
              </a:tr>
              <a:tr h="311685">
                <a:tc>
                  <a:txBody>
                    <a:bodyPr/>
                    <a:lstStyle/>
                    <a:p>
                      <a:pPr algn="l" fontAlgn="b"/>
                      <a:r>
                        <a:rPr lang="en-US" sz="1800" u="none" strike="noStrike" dirty="0">
                          <a:effectLst/>
                        </a:rPr>
                        <a:t>Maladie d'Aujesky</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Influenza aviaire hautement pathogène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932182342"/>
                  </a:ext>
                </a:extLst>
              </a:tr>
              <a:tr h="332397">
                <a:tc>
                  <a:txBody>
                    <a:bodyPr/>
                    <a:lstStyle/>
                    <a:p>
                      <a:pPr algn="l" fontAlgn="b"/>
                      <a:r>
                        <a:rPr lang="en-US" sz="1800" u="none" strike="noStrike" dirty="0" err="1">
                          <a:effectLst/>
                        </a:rPr>
                        <a:t>Baylisascariose</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Maladie de la peau grumeleuse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418023653"/>
                  </a:ext>
                </a:extLst>
              </a:tr>
              <a:tr h="332397">
                <a:tc>
                  <a:txBody>
                    <a:bodyPr/>
                    <a:lstStyle/>
                    <a:p>
                      <a:pPr algn="l" fontAlgn="b"/>
                      <a:r>
                        <a:rPr lang="en-US" sz="1800" u="none" strike="noStrike">
                          <a:effectLst/>
                        </a:rPr>
                        <a:t>Langue bleue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Peste des petits ruminants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06462999"/>
                  </a:ext>
                </a:extLst>
              </a:tr>
              <a:tr h="332397">
                <a:tc>
                  <a:txBody>
                    <a:bodyPr/>
                    <a:lstStyle/>
                    <a:p>
                      <a:pPr algn="l" fontAlgn="b"/>
                      <a:r>
                        <a:rPr lang="en-US" sz="1800" u="none" strike="noStrike">
                          <a:effectLst/>
                        </a:rPr>
                        <a:t>Cysticercose bovine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Cysticercose porcine</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722278523"/>
                  </a:ext>
                </a:extLst>
              </a:tr>
              <a:tr h="311685">
                <a:tc>
                  <a:txBody>
                    <a:bodyPr/>
                    <a:lstStyle/>
                    <a:p>
                      <a:pPr algn="l" fontAlgn="b"/>
                      <a:r>
                        <a:rPr lang="en-US" sz="1800" u="none" strike="noStrike" dirty="0">
                          <a:effectLst/>
                        </a:rPr>
                        <a:t>Encéphalopathie spongiforme bovine</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Virus de la maladie hémorragique du lapin</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939136270"/>
                  </a:ext>
                </a:extLst>
              </a:tr>
              <a:tr h="332397">
                <a:tc>
                  <a:txBody>
                    <a:bodyPr/>
                    <a:lstStyle/>
                    <a:p>
                      <a:pPr algn="l" fontAlgn="b"/>
                      <a:r>
                        <a:rPr lang="en-US" sz="1800" u="none" strike="noStrike">
                          <a:effectLst/>
                        </a:rPr>
                        <a:t>Tuberculose bovine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Rage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111167792"/>
                  </a:ext>
                </a:extLst>
              </a:tr>
              <a:tr h="311685">
                <a:tc>
                  <a:txBody>
                    <a:bodyPr/>
                    <a:lstStyle/>
                    <a:p>
                      <a:pPr algn="l" fontAlgn="b"/>
                      <a:r>
                        <a:rPr lang="en-US" sz="1800" u="none" strike="noStrike">
                          <a:effectLst/>
                        </a:rPr>
                        <a:t>Brucella abortus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Virus de Schmallenberg</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683778620"/>
                  </a:ext>
                </a:extLst>
              </a:tr>
              <a:tr h="332397">
                <a:tc>
                  <a:txBody>
                    <a:bodyPr/>
                    <a:lstStyle/>
                    <a:p>
                      <a:pPr algn="l" fontAlgn="b"/>
                      <a:r>
                        <a:rPr lang="en-US" sz="1800" u="none" strike="noStrike">
                          <a:effectLst/>
                        </a:rPr>
                        <a:t>Brucella melitensis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Virus de la vallée du Seneca</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825917260"/>
                  </a:ext>
                </a:extLst>
              </a:tr>
              <a:tr h="311685">
                <a:tc>
                  <a:txBody>
                    <a:bodyPr/>
                    <a:lstStyle/>
                    <a:p>
                      <a:pPr algn="l" fontAlgn="b"/>
                      <a:r>
                        <a:rPr lang="en-US" sz="1800" u="none" strike="noStrike">
                          <a:effectLst/>
                        </a:rPr>
                        <a:t>Brucella suis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Grippe porcine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5978288"/>
                  </a:ext>
                </a:extLst>
              </a:tr>
              <a:tr h="332397">
                <a:tc>
                  <a:txBody>
                    <a:bodyPr/>
                    <a:lstStyle/>
                    <a:p>
                      <a:pPr algn="l" fontAlgn="b"/>
                      <a:r>
                        <a:rPr lang="en-US" sz="1800" u="none" strike="noStrike">
                          <a:effectLst/>
                        </a:rPr>
                        <a:t>Maladie du dépérissement chronique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Trichinose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4039769714"/>
                  </a:ext>
                </a:extLst>
              </a:tr>
              <a:tr h="286505">
                <a:tc>
                  <a:txBody>
                    <a:bodyPr/>
                    <a:lstStyle/>
                    <a:p>
                      <a:pPr algn="l" fontAlgn="b"/>
                      <a:r>
                        <a:rPr lang="en-US" sz="1800" u="none" strike="noStrike" dirty="0">
                          <a:effectLst/>
                        </a:rPr>
                        <a:t>Peste porcine classique</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Virus de la stomatite vésiculaire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793834444"/>
                  </a:ext>
                </a:extLst>
              </a:tr>
              <a:tr h="194726">
                <a:tc>
                  <a:txBody>
                    <a:bodyPr/>
                    <a:lstStyle/>
                    <a:p>
                      <a:pPr algn="l" fontAlgn="b"/>
                      <a:r>
                        <a:rPr lang="en-US" sz="1800" u="none" strike="noStrike" dirty="0">
                          <a:effectLst/>
                        </a:rPr>
                        <a:t>Péripneumonie contagieuse bovine</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Syndrome du nez blanc</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11433660"/>
                  </a:ext>
                </a:extLst>
              </a:tr>
            </a:tbl>
          </a:graphicData>
        </a:graphic>
      </p:graphicFrame>
    </p:spTree>
    <p:extLst>
      <p:ext uri="{BB962C8B-B14F-4D97-AF65-F5344CB8AC3E}">
        <p14:creationId xmlns:p14="http://schemas.microsoft.com/office/powerpoint/2010/main" val="346807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E623-B6BC-B804-5172-2A3525DED8BD}"/>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0B7AEAEE-AF25-2629-707F-3F01494514CC}"/>
              </a:ext>
            </a:extLst>
          </p:cNvPr>
          <p:cNvSpPr>
            <a:spLocks noGrp="1"/>
          </p:cNvSpPr>
          <p:nvPr>
            <p:ph type="body" sz="quarter" idx="13"/>
          </p:nvPr>
        </p:nvSpPr>
        <p:spPr/>
        <p:txBody>
          <a:bodyPr/>
          <a:lstStyle/>
          <a:p>
            <a:endParaRPr lang="en-CA" dirty="0"/>
          </a:p>
        </p:txBody>
      </p:sp>
      <p:sp>
        <p:nvSpPr>
          <p:cNvPr id="4" name="Slide Number Placeholder 3">
            <a:extLst>
              <a:ext uri="{FF2B5EF4-FFF2-40B4-BE49-F238E27FC236}">
                <a16:creationId xmlns:a16="http://schemas.microsoft.com/office/drawing/2014/main" id="{8EF7EC20-9E84-0377-45A5-743EECF65EB9}"/>
              </a:ext>
            </a:extLst>
          </p:cNvPr>
          <p:cNvSpPr>
            <a:spLocks noGrp="1"/>
          </p:cNvSpPr>
          <p:nvPr>
            <p:ph type="sldNum" sz="quarter" idx="14"/>
          </p:nvPr>
        </p:nvSpPr>
        <p:spPr/>
        <p:txBody>
          <a:bodyPr/>
          <a:lstStyle/>
          <a:p>
            <a:pPr>
              <a:defRPr/>
            </a:pPr>
            <a:fld id="{68678C35-086D-4198-975D-7CAE096F9A66}" type="slidenum">
              <a:rPr lang="en-US" altLang="en-US" smtClean="0"/>
              <a:t>4</a:t>
            </a:fld>
            <a:endParaRPr lang="en-US" altLang="en-US"/>
          </a:p>
        </p:txBody>
      </p:sp>
      <p:pic>
        <p:nvPicPr>
          <p:cNvPr id="6" name="Picture 5">
            <a:extLst>
              <a:ext uri="{FF2B5EF4-FFF2-40B4-BE49-F238E27FC236}">
                <a16:creationId xmlns:a16="http://schemas.microsoft.com/office/drawing/2014/main" id="{E207325A-FF82-440B-4E1A-9B2D7360628C}"/>
              </a:ext>
            </a:extLst>
          </p:cNvPr>
          <p:cNvPicPr>
            <a:picLocks noChangeAspect="1"/>
          </p:cNvPicPr>
          <p:nvPr/>
        </p:nvPicPr>
        <p:blipFill>
          <a:blip r:embed="rId3"/>
          <a:stretch>
            <a:fillRect/>
          </a:stretch>
        </p:blipFill>
        <p:spPr>
          <a:xfrm>
            <a:off x="1" y="-260790"/>
            <a:ext cx="12191999" cy="3902955"/>
          </a:xfrm>
          <a:prstGeom prst="rect">
            <a:avLst/>
          </a:prstGeom>
        </p:spPr>
      </p:pic>
      <p:pic>
        <p:nvPicPr>
          <p:cNvPr id="8" name="Picture 7">
            <a:extLst>
              <a:ext uri="{FF2B5EF4-FFF2-40B4-BE49-F238E27FC236}">
                <a16:creationId xmlns:a16="http://schemas.microsoft.com/office/drawing/2014/main" id="{3FDD95CD-FAD3-7551-497E-7B650997888E}"/>
              </a:ext>
            </a:extLst>
          </p:cNvPr>
          <p:cNvPicPr>
            <a:picLocks noChangeAspect="1"/>
          </p:cNvPicPr>
          <p:nvPr/>
        </p:nvPicPr>
        <p:blipFill>
          <a:blip r:embed="rId4"/>
          <a:stretch>
            <a:fillRect/>
          </a:stretch>
        </p:blipFill>
        <p:spPr>
          <a:xfrm>
            <a:off x="-35171" y="3191049"/>
            <a:ext cx="12262342" cy="3902955"/>
          </a:xfrm>
          <a:prstGeom prst="rect">
            <a:avLst/>
          </a:prstGeom>
        </p:spPr>
      </p:pic>
    </p:spTree>
    <p:extLst>
      <p:ext uri="{BB962C8B-B14F-4D97-AF65-F5344CB8AC3E}">
        <p14:creationId xmlns:p14="http://schemas.microsoft.com/office/powerpoint/2010/main" val="323937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654485-947A-A285-FFCB-2EFE634A2925}"/>
              </a:ext>
            </a:extLst>
          </p:cNvPr>
          <p:cNvSpPr>
            <a:spLocks noGrp="1"/>
          </p:cNvSpPr>
          <p:nvPr>
            <p:ph type="sldNum" sz="quarter" idx="12"/>
          </p:nvPr>
        </p:nvSpPr>
        <p:spPr/>
        <p:txBody>
          <a:bodyPr/>
          <a:lstStyle/>
          <a:p>
            <a:pPr>
              <a:defRPr/>
            </a:pPr>
            <a:fld id="{60CDBEE1-21F4-468E-B3A8-FE3C7B9B3142}" type="slidenum">
              <a:rPr lang="en-US" altLang="en-US" smtClean="0"/>
              <a:t>5</a:t>
            </a:fld>
            <a:endParaRPr lang="en-US" altLang="en-US"/>
          </a:p>
        </p:txBody>
      </p:sp>
      <p:pic>
        <p:nvPicPr>
          <p:cNvPr id="3" name="Picture 9" descr="Background pattern&#10;&#10;Description automatically generated with low confidence">
            <a:extLst>
              <a:ext uri="{FF2B5EF4-FFF2-40B4-BE49-F238E27FC236}">
                <a16:creationId xmlns:a16="http://schemas.microsoft.com/office/drawing/2014/main" id="{6FB8BB80-9AAC-566D-EDB5-1FAA2FAB43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4775"/>
            <a:ext cx="12644404"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arallelogram 10">
            <a:extLst>
              <a:ext uri="{FF2B5EF4-FFF2-40B4-BE49-F238E27FC236}">
                <a16:creationId xmlns:a16="http://schemas.microsoft.com/office/drawing/2014/main" id="{FCA77A43-5B3E-A009-2390-FC6B923444DF}"/>
              </a:ext>
            </a:extLst>
          </p:cNvPr>
          <p:cNvSpPr/>
          <p:nvPr/>
        </p:nvSpPr>
        <p:spPr>
          <a:xfrm flipH="1">
            <a:off x="-104775" y="-104775"/>
            <a:ext cx="12096750" cy="7058025"/>
          </a:xfrm>
          <a:custGeom>
            <a:avLst/>
            <a:gdLst>
              <a:gd name="connsiteX0" fmla="*/ 0 w 10954871"/>
              <a:gd name="connsiteY0" fmla="*/ 6862473 h 6862473"/>
              <a:gd name="connsiteX1" fmla="*/ 1715618 w 10954871"/>
              <a:gd name="connsiteY1" fmla="*/ 0 h 6862473"/>
              <a:gd name="connsiteX2" fmla="*/ 10954871 w 10954871"/>
              <a:gd name="connsiteY2" fmla="*/ 0 h 6862473"/>
              <a:gd name="connsiteX3" fmla="*/ 9239253 w 10954871"/>
              <a:gd name="connsiteY3" fmla="*/ 6862473 h 6862473"/>
              <a:gd name="connsiteX4" fmla="*/ 0 w 10954871"/>
              <a:gd name="connsiteY4" fmla="*/ 6862473 h 6862473"/>
              <a:gd name="connsiteX0" fmla="*/ 0 w 9239253"/>
              <a:gd name="connsiteY0" fmla="*/ 6862473 h 6862473"/>
              <a:gd name="connsiteX1" fmla="*/ 1715618 w 9239253"/>
              <a:gd name="connsiteY1" fmla="*/ 0 h 6862473"/>
              <a:gd name="connsiteX2" fmla="*/ 7808715 w 9239253"/>
              <a:gd name="connsiteY2" fmla="*/ 945397 h 6862473"/>
              <a:gd name="connsiteX3" fmla="*/ 9239253 w 9239253"/>
              <a:gd name="connsiteY3" fmla="*/ 6862473 h 6862473"/>
              <a:gd name="connsiteX4" fmla="*/ 0 w 9239253"/>
              <a:gd name="connsiteY4" fmla="*/ 6862473 h 6862473"/>
              <a:gd name="connsiteX0" fmla="*/ 0 w 9239253"/>
              <a:gd name="connsiteY0" fmla="*/ 6862473 h 6862473"/>
              <a:gd name="connsiteX1" fmla="*/ 1715618 w 9239253"/>
              <a:gd name="connsiteY1" fmla="*/ 0 h 6862473"/>
              <a:gd name="connsiteX2" fmla="*/ 9203562 w 9239253"/>
              <a:gd name="connsiteY2" fmla="*/ 61993 h 6862473"/>
              <a:gd name="connsiteX3" fmla="*/ 9239253 w 9239253"/>
              <a:gd name="connsiteY3" fmla="*/ 6862473 h 6862473"/>
              <a:gd name="connsiteX4" fmla="*/ 0 w 9239253"/>
              <a:gd name="connsiteY4" fmla="*/ 6862473 h 6862473"/>
              <a:gd name="connsiteX0" fmla="*/ 0 w 9203562"/>
              <a:gd name="connsiteY0" fmla="*/ 6862473 h 6862473"/>
              <a:gd name="connsiteX1" fmla="*/ 1715618 w 9203562"/>
              <a:gd name="connsiteY1" fmla="*/ 0 h 6862473"/>
              <a:gd name="connsiteX2" fmla="*/ 9203562 w 9203562"/>
              <a:gd name="connsiteY2" fmla="*/ 61993 h 6862473"/>
              <a:gd name="connsiteX3" fmla="*/ 9177260 w 9203562"/>
              <a:gd name="connsiteY3" fmla="*/ 6815979 h 6862473"/>
              <a:gd name="connsiteX4" fmla="*/ 0 w 9203562"/>
              <a:gd name="connsiteY4" fmla="*/ 6862473 h 6862473"/>
              <a:gd name="connsiteX0" fmla="*/ 0 w 9203562"/>
              <a:gd name="connsiteY0" fmla="*/ 6800480 h 6800480"/>
              <a:gd name="connsiteX1" fmla="*/ 1653625 w 9203562"/>
              <a:gd name="connsiteY1" fmla="*/ 74505 h 6800480"/>
              <a:gd name="connsiteX2" fmla="*/ 9203562 w 9203562"/>
              <a:gd name="connsiteY2" fmla="*/ 0 h 6800480"/>
              <a:gd name="connsiteX3" fmla="*/ 9177260 w 9203562"/>
              <a:gd name="connsiteY3" fmla="*/ 6753986 h 6800480"/>
              <a:gd name="connsiteX4" fmla="*/ 0 w 9203562"/>
              <a:gd name="connsiteY4" fmla="*/ 6800480 h 6800480"/>
              <a:gd name="connsiteX0" fmla="*/ 0 w 9203562"/>
              <a:gd name="connsiteY0" fmla="*/ 6800480 h 6800480"/>
              <a:gd name="connsiteX1" fmla="*/ 1586718 w 9203562"/>
              <a:gd name="connsiteY1" fmla="*/ 84949 h 6800480"/>
              <a:gd name="connsiteX2" fmla="*/ 9203562 w 9203562"/>
              <a:gd name="connsiteY2" fmla="*/ 0 h 6800480"/>
              <a:gd name="connsiteX3" fmla="*/ 9177260 w 9203562"/>
              <a:gd name="connsiteY3" fmla="*/ 6753986 h 6800480"/>
              <a:gd name="connsiteX4" fmla="*/ 0 w 9203562"/>
              <a:gd name="connsiteY4" fmla="*/ 6800480 h 6800480"/>
              <a:gd name="connsiteX0" fmla="*/ 0 w 9178655"/>
              <a:gd name="connsiteY0" fmla="*/ 6715531 h 6715531"/>
              <a:gd name="connsiteX1" fmla="*/ 1586718 w 9178655"/>
              <a:gd name="connsiteY1" fmla="*/ 0 h 6715531"/>
              <a:gd name="connsiteX2" fmla="*/ 9178655 w 9178655"/>
              <a:gd name="connsiteY2" fmla="*/ 2351 h 6715531"/>
              <a:gd name="connsiteX3" fmla="*/ 9177260 w 9178655"/>
              <a:gd name="connsiteY3" fmla="*/ 6669037 h 6715531"/>
              <a:gd name="connsiteX4" fmla="*/ 0 w 9178655"/>
              <a:gd name="connsiteY4" fmla="*/ 6715531 h 6715531"/>
              <a:gd name="connsiteX0" fmla="*/ 0 w 9178655"/>
              <a:gd name="connsiteY0" fmla="*/ 6715531 h 6715531"/>
              <a:gd name="connsiteX1" fmla="*/ 1586718 w 9178655"/>
              <a:gd name="connsiteY1" fmla="*/ 0 h 6715531"/>
              <a:gd name="connsiteX2" fmla="*/ 9178655 w 9178655"/>
              <a:gd name="connsiteY2" fmla="*/ 2351 h 6715531"/>
              <a:gd name="connsiteX3" fmla="*/ 9177260 w 9178655"/>
              <a:gd name="connsiteY3" fmla="*/ 6690863 h 6715531"/>
              <a:gd name="connsiteX4" fmla="*/ 0 w 9178655"/>
              <a:gd name="connsiteY4" fmla="*/ 6715531 h 6715531"/>
              <a:gd name="connsiteX0" fmla="*/ 0 w 9228470"/>
              <a:gd name="connsiteY0" fmla="*/ 6737355 h 6737355"/>
              <a:gd name="connsiteX1" fmla="*/ 1636533 w 9228470"/>
              <a:gd name="connsiteY1" fmla="*/ 0 h 6737355"/>
              <a:gd name="connsiteX2" fmla="*/ 9228470 w 9228470"/>
              <a:gd name="connsiteY2" fmla="*/ 2351 h 6737355"/>
              <a:gd name="connsiteX3" fmla="*/ 9227075 w 9228470"/>
              <a:gd name="connsiteY3" fmla="*/ 6690863 h 6737355"/>
              <a:gd name="connsiteX4" fmla="*/ 0 w 9228470"/>
              <a:gd name="connsiteY4" fmla="*/ 6737355 h 6737355"/>
              <a:gd name="connsiteX0" fmla="*/ 0 w 9178655"/>
              <a:gd name="connsiteY0" fmla="*/ 6682793 h 6690863"/>
              <a:gd name="connsiteX1" fmla="*/ 1586718 w 9178655"/>
              <a:gd name="connsiteY1" fmla="*/ 0 h 6690863"/>
              <a:gd name="connsiteX2" fmla="*/ 9178655 w 9178655"/>
              <a:gd name="connsiteY2" fmla="*/ 2351 h 6690863"/>
              <a:gd name="connsiteX3" fmla="*/ 9177260 w 9178655"/>
              <a:gd name="connsiteY3" fmla="*/ 6690863 h 6690863"/>
              <a:gd name="connsiteX4" fmla="*/ 0 w 9178655"/>
              <a:gd name="connsiteY4" fmla="*/ 6682793 h 6690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655" h="6690863">
                <a:moveTo>
                  <a:pt x="0" y="6682793"/>
                </a:moveTo>
                <a:lnTo>
                  <a:pt x="1586718" y="0"/>
                </a:lnTo>
                <a:lnTo>
                  <a:pt x="9178655" y="2351"/>
                </a:lnTo>
                <a:lnTo>
                  <a:pt x="9177260" y="6690863"/>
                </a:lnTo>
                <a:lnTo>
                  <a:pt x="0" y="6682793"/>
                </a:lnTo>
                <a:close/>
              </a:path>
            </a:pathLst>
          </a:custGeom>
          <a:solidFill>
            <a:srgbClr val="0028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a:extLst>
              <a:ext uri="{FF2B5EF4-FFF2-40B4-BE49-F238E27FC236}">
                <a16:creationId xmlns:a16="http://schemas.microsoft.com/office/drawing/2014/main" id="{78929743-C3B7-6A42-D230-29CDEB5EAC77}"/>
              </a:ext>
            </a:extLst>
          </p:cNvPr>
          <p:cNvSpPr txBox="1">
            <a:spLocks/>
          </p:cNvSpPr>
          <p:nvPr/>
        </p:nvSpPr>
        <p:spPr>
          <a:xfrm>
            <a:off x="577850" y="765175"/>
            <a:ext cx="8420100" cy="2387600"/>
          </a:xfrm>
          <a:prstGeom prst="rect">
            <a:avLst/>
          </a:prstGeom>
        </p:spPr>
        <p:txBody>
          <a:bodyPr>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54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Influenza aviaire à voie haute - Mise à jour sur les bovins </a:t>
            </a:r>
            <a:br>
              <a:rPr lang="en-US" sz="54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24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23 janvier </a:t>
            </a:r>
            <a:r>
              <a:rPr lang="en-US" sz="2400"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2025</a:t>
            </a:r>
            <a:br>
              <a:rPr lang="en-US" sz="48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endParaRPr lang="en-US" sz="4800"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6" name="Picture 2" descr="CAHSS- logo">
            <a:extLst>
              <a:ext uri="{FF2B5EF4-FFF2-40B4-BE49-F238E27FC236}">
                <a16:creationId xmlns:a16="http://schemas.microsoft.com/office/drawing/2014/main" id="{1E52B61E-F2D5-0885-2676-1819E95DE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97" y="84138"/>
            <a:ext cx="3035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Animal Health Canada">
            <a:extLst>
              <a:ext uri="{FF2B5EF4-FFF2-40B4-BE49-F238E27FC236}">
                <a16:creationId xmlns:a16="http://schemas.microsoft.com/office/drawing/2014/main" id="{168FD293-4ED8-5811-6888-70A0E45E4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50" y="66675"/>
            <a:ext cx="30353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ows eating from trough">
            <a:extLst>
              <a:ext uri="{FF2B5EF4-FFF2-40B4-BE49-F238E27FC236}">
                <a16:creationId xmlns:a16="http://schemas.microsoft.com/office/drawing/2014/main" id="{1B9187A6-8013-C6F4-1CDF-D3CAB973E352}"/>
              </a:ext>
            </a:extLst>
          </p:cNvPr>
          <p:cNvPicPr>
            <a:picLocks noChangeAspect="1"/>
          </p:cNvPicPr>
          <p:nvPr/>
        </p:nvPicPr>
        <p:blipFill>
          <a:blip r:embed="rId5">
            <a:extLst>
              <a:ext uri="{28A0092B-C50C-407E-A947-70E740481C1C}">
                <a14:useLocalDpi xmlns:a14="http://schemas.microsoft.com/office/drawing/2010/main" val="0"/>
              </a:ext>
            </a:extLst>
          </a:blip>
          <a:srcRect r="2" b="8887"/>
          <a:stretch>
            <a:fillRect/>
          </a:stretch>
        </p:blipFill>
        <p:spPr bwMode="auto">
          <a:xfrm>
            <a:off x="598488" y="2506663"/>
            <a:ext cx="453866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BEADFE81-4317-C89B-379E-6D1CC9018111}"/>
              </a:ext>
            </a:extLst>
          </p:cNvPr>
          <p:cNvSpPr txBox="1">
            <a:spLocks/>
          </p:cNvSpPr>
          <p:nvPr/>
        </p:nvSpPr>
        <p:spPr>
          <a:xfrm>
            <a:off x="577850" y="5359400"/>
            <a:ext cx="8734425" cy="1655763"/>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Dr. Murray Gillies</a:t>
            </a:r>
            <a:br>
              <a:rPr lang="en-US"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br>
            <a: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Coordinateur</a:t>
            </a:r>
            <a:b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br>
            <a: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Système canadien de surveillance zoosanitaire (SCSSA)</a:t>
            </a:r>
            <a:b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br>
            <a: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Directeur du district 12 de l'AABP</a:t>
            </a:r>
          </a:p>
        </p:txBody>
      </p:sp>
    </p:spTree>
    <p:extLst>
      <p:ext uri="{BB962C8B-B14F-4D97-AF65-F5344CB8AC3E}">
        <p14:creationId xmlns:p14="http://schemas.microsoft.com/office/powerpoint/2010/main" val="2435945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9D2B4-E043-A32B-3A8B-1056BCD339DA}"/>
              </a:ext>
            </a:extLst>
          </p:cNvPr>
          <p:cNvSpPr>
            <a:spLocks noGrp="1"/>
          </p:cNvSpPr>
          <p:nvPr>
            <p:ph type="title"/>
          </p:nvPr>
        </p:nvSpPr>
        <p:spPr>
          <a:xfrm>
            <a:off x="838200" y="365125"/>
            <a:ext cx="4968873" cy="4162270"/>
          </a:xfrm>
        </p:spPr>
        <p:txBody>
          <a:bodyPr/>
          <a:lstStyle/>
          <a:p>
            <a:r>
              <a:rPr lang="en-CA" dirty="0"/>
              <a:t>Points chauds de la propagation de l'IAHP dans les pays à faible revenu </a:t>
            </a:r>
            <a:br>
              <a:rPr lang="en-CA" dirty="0"/>
            </a:br>
            <a:br>
              <a:rPr lang="en-CA" dirty="0"/>
            </a:br>
            <a:r>
              <a:rPr lang="en-CA" dirty="0"/>
              <a:t>Dr Brian Bedard</a:t>
            </a:r>
          </a:p>
        </p:txBody>
      </p:sp>
      <p:pic>
        <p:nvPicPr>
          <p:cNvPr id="7" name="Picture 6">
            <a:hlinkClick r:id="rId2"/>
            <a:extLst>
              <a:ext uri="{FF2B5EF4-FFF2-40B4-BE49-F238E27FC236}">
                <a16:creationId xmlns:a16="http://schemas.microsoft.com/office/drawing/2014/main" id="{F6D13481-2945-4E93-6606-09EE2760FFD9}"/>
              </a:ext>
            </a:extLst>
          </p:cNvPr>
          <p:cNvPicPr>
            <a:picLocks noChangeAspect="1"/>
          </p:cNvPicPr>
          <p:nvPr/>
        </p:nvPicPr>
        <p:blipFill>
          <a:blip r:embed="rId3"/>
          <a:stretch>
            <a:fillRect/>
          </a:stretch>
        </p:blipFill>
        <p:spPr>
          <a:xfrm>
            <a:off x="5562299" y="1078834"/>
            <a:ext cx="5657687" cy="5718748"/>
          </a:xfrm>
          <a:prstGeom prst="rect">
            <a:avLst/>
          </a:prstGeom>
        </p:spPr>
      </p:pic>
      <p:sp>
        <p:nvSpPr>
          <p:cNvPr id="4" name="Text Placeholder 3">
            <a:extLst>
              <a:ext uri="{FF2B5EF4-FFF2-40B4-BE49-F238E27FC236}">
                <a16:creationId xmlns:a16="http://schemas.microsoft.com/office/drawing/2014/main" id="{AE2C4739-3A90-EE69-5BF0-590DBBE4F855}"/>
              </a:ext>
            </a:extLst>
          </p:cNvPr>
          <p:cNvSpPr>
            <a:spLocks noGrp="1"/>
          </p:cNvSpPr>
          <p:nvPr>
            <p:ph type="body" sz="quarter" idx="13"/>
          </p:nvPr>
        </p:nvSpPr>
        <p:spPr>
          <a:xfrm>
            <a:off x="7586548" y="272476"/>
            <a:ext cx="4605452" cy="365126"/>
          </a:xfrm>
        </p:spPr>
        <p:txBody>
          <a:bodyPr/>
          <a:lstStyle/>
          <a:p>
            <a:r>
              <a:rPr lang="en-US" sz="1800" dirty="0">
                <a:hlinkClick r:id="rId2"/>
              </a:rPr>
              <a:t>Exploration des intermédiaires potentiels dans la transmission inter-espèces du virus de la grippe A à l'homme</a:t>
            </a:r>
            <a:endParaRPr lang="en-CA" sz="1800" dirty="0"/>
          </a:p>
        </p:txBody>
      </p:sp>
      <p:sp>
        <p:nvSpPr>
          <p:cNvPr id="2" name="Slide Number Placeholder 1">
            <a:extLst>
              <a:ext uri="{FF2B5EF4-FFF2-40B4-BE49-F238E27FC236}">
                <a16:creationId xmlns:a16="http://schemas.microsoft.com/office/drawing/2014/main" id="{AB07DE87-76F9-A3E2-E353-67F79E76E7D4}"/>
              </a:ext>
            </a:extLst>
          </p:cNvPr>
          <p:cNvSpPr>
            <a:spLocks noGrp="1"/>
          </p:cNvSpPr>
          <p:nvPr>
            <p:ph type="sldNum" sz="quarter" idx="14"/>
          </p:nvPr>
        </p:nvSpPr>
        <p:spPr/>
        <p:txBody>
          <a:bodyPr/>
          <a:lstStyle/>
          <a:p>
            <a:pPr>
              <a:defRPr/>
            </a:pPr>
            <a:fld id="{60CDBEE1-21F4-468E-B3A8-FE3C7B9B3142}" type="slidenum">
              <a:rPr lang="en-US" altLang="en-US" smtClean="0"/>
              <a:t>6</a:t>
            </a:fld>
            <a:endParaRPr lang="en-US" altLang="en-US"/>
          </a:p>
        </p:txBody>
      </p:sp>
    </p:spTree>
    <p:extLst>
      <p:ext uri="{BB962C8B-B14F-4D97-AF65-F5344CB8AC3E}">
        <p14:creationId xmlns:p14="http://schemas.microsoft.com/office/powerpoint/2010/main" val="414043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08BD-AF2B-D225-2503-3108487CE97D}"/>
              </a:ext>
            </a:extLst>
          </p:cNvPr>
          <p:cNvSpPr>
            <a:spLocks noGrp="1"/>
          </p:cNvSpPr>
          <p:nvPr>
            <p:ph type="title"/>
          </p:nvPr>
        </p:nvSpPr>
        <p:spPr/>
        <p:txBody>
          <a:bodyPr/>
          <a:lstStyle/>
          <a:p>
            <a:pPr>
              <a:defRPr/>
            </a:pPr>
            <a:endParaRPr lang="en-CA"/>
          </a:p>
        </p:txBody>
      </p:sp>
      <p:sp>
        <p:nvSpPr>
          <p:cNvPr id="32771" name="Text Placeholder 2">
            <a:extLst>
              <a:ext uri="{FF2B5EF4-FFF2-40B4-BE49-F238E27FC236}">
                <a16:creationId xmlns:a16="http://schemas.microsoft.com/office/drawing/2014/main" id="{16C91036-C3D8-F734-DFBC-475D59059743}"/>
              </a:ext>
            </a:extLst>
          </p:cNvPr>
          <p:cNvSpPr>
            <a:spLocks noGrp="1"/>
          </p:cNvSpPr>
          <p:nvPr>
            <p:ph type="body" sz="quarter" idx="13"/>
          </p:nvPr>
        </p:nvSpPr>
        <p:spPr/>
        <p:txBody>
          <a:bodyPr/>
          <a:lstStyle/>
          <a:p>
            <a:endParaRPr lang="en-CA" altLang="en-US"/>
          </a:p>
        </p:txBody>
      </p:sp>
      <p:sp>
        <p:nvSpPr>
          <p:cNvPr id="4" name="Slide Number Placeholder 3">
            <a:extLst>
              <a:ext uri="{FF2B5EF4-FFF2-40B4-BE49-F238E27FC236}">
                <a16:creationId xmlns:a16="http://schemas.microsoft.com/office/drawing/2014/main" id="{8D952706-1F2E-9CD4-EE6F-2DBC1BA66C09}"/>
              </a:ext>
            </a:extLst>
          </p:cNvPr>
          <p:cNvSpPr>
            <a:spLocks noGrp="1"/>
          </p:cNvSpPr>
          <p:nvPr>
            <p:ph type="sldNum" sz="quarter" idx="14"/>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ACAEFB-9711-46B5-8F99-256941B5974E}" type="slidenum">
              <a:rPr lang="en-US" altLang="en-US">
                <a:solidFill>
                  <a:srgbClr val="898989"/>
                </a:solidFill>
              </a:rPr>
              <a:t>7</a:t>
            </a:fld>
            <a:endParaRPr lang="en-US" altLang="en-US">
              <a:solidFill>
                <a:srgbClr val="898989"/>
              </a:solidFill>
            </a:endParaRPr>
          </a:p>
        </p:txBody>
      </p:sp>
      <p:pic>
        <p:nvPicPr>
          <p:cNvPr id="32773" name="Picture 4">
            <a:extLst>
              <a:ext uri="{FF2B5EF4-FFF2-40B4-BE49-F238E27FC236}">
                <a16:creationId xmlns:a16="http://schemas.microsoft.com/office/drawing/2014/main" id="{CF5D71A8-32F4-6E84-D1FB-E7A3C20C88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2">
            <a:extLst>
              <a:ext uri="{FF2B5EF4-FFF2-40B4-BE49-F238E27FC236}">
                <a16:creationId xmlns:a16="http://schemas.microsoft.com/office/drawing/2014/main" id="{7087F1B0-F9B9-6239-20F5-D17021B9B160}"/>
              </a:ext>
            </a:extLst>
          </p:cNvPr>
          <p:cNvSpPr txBox="1">
            <a:spLocks noChangeArrowheads="1"/>
          </p:cNvSpPr>
          <p:nvPr/>
        </p:nvSpPr>
        <p:spPr bwMode="auto">
          <a:xfrm>
            <a:off x="1238250" y="365125"/>
            <a:ext cx="3975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4000" b="1">
                <a:solidFill>
                  <a:schemeClr val="bg1"/>
                </a:solidFill>
              </a:rPr>
              <a:t>Signaux d'intérêt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70257"/>
            <a:ext cx="10515600" cy="409376"/>
          </a:xfrm>
        </p:spPr>
        <p:txBody>
          <a:bodyPr/>
          <a:lstStyle/>
          <a:p>
            <a:pPr>
              <a:defRPr/>
            </a:pPr>
            <a:r>
              <a:rPr lang="en-US" sz="3200" dirty="0"/>
              <a:t>La fièvre aphteuse en Allemagne</a:t>
            </a:r>
            <a:endParaRPr lang="en-CA" sz="3200"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69697" y="579633"/>
            <a:ext cx="6106419" cy="5169603"/>
          </a:xfrm>
        </p:spPr>
        <p:txBody>
          <a:bodyPr/>
          <a:lstStyle/>
          <a:p>
            <a:pPr>
              <a:spcBef>
                <a:spcPts val="600"/>
              </a:spcBef>
            </a:pPr>
            <a:r>
              <a:rPr lang="en-US" altLang="en-US" b="1" dirty="0">
                <a:hlinkClick r:id="rId3"/>
              </a:rPr>
              <a:t>L'Allemagne </a:t>
            </a:r>
            <a:r>
              <a:rPr lang="en-US" altLang="en-US" dirty="0"/>
              <a:t>a signalé un cas de fièvre aphteuse chez des buffles d'eau dans le Brandebourg (10 janvier)</a:t>
            </a:r>
          </a:p>
          <a:p>
            <a:pPr lvl="1">
              <a:spcBef>
                <a:spcPts val="600"/>
              </a:spcBef>
            </a:pPr>
            <a:r>
              <a:rPr lang="en-US" altLang="en-US" sz="2200" dirty="0"/>
              <a:t>Premier événement depuis 1988 </a:t>
            </a:r>
          </a:p>
          <a:p>
            <a:pPr lvl="1">
              <a:spcBef>
                <a:spcPts val="600"/>
              </a:spcBef>
            </a:pPr>
            <a:r>
              <a:rPr lang="en-US" altLang="en-US" sz="2200" dirty="0"/>
              <a:t>Trois buffles sont morts et le reste du troupeau (11) a été abattu.</a:t>
            </a:r>
          </a:p>
          <a:p>
            <a:pPr lvl="1">
              <a:spcBef>
                <a:spcPts val="600"/>
              </a:spcBef>
            </a:pPr>
            <a:r>
              <a:rPr lang="en-US" altLang="en-US" sz="2200" dirty="0"/>
              <a:t>Identifié comme étant le </a:t>
            </a:r>
            <a:r>
              <a:rPr lang="en-US" altLang="en-US" sz="2200" b="1" dirty="0">
                <a:hlinkClick r:id="rId4"/>
              </a:rPr>
              <a:t>sérotype O </a:t>
            </a:r>
            <a:r>
              <a:rPr lang="en-US" altLang="en-US" sz="2200" dirty="0"/>
              <a:t>- vaccins disponibles dans la banque allemande d'antigènes de la fièvre aphteuse</a:t>
            </a:r>
          </a:p>
          <a:p>
            <a:pPr lvl="1">
              <a:spcBef>
                <a:spcPts val="600"/>
              </a:spcBef>
            </a:pPr>
            <a:r>
              <a:rPr lang="en-US" altLang="en-US" sz="2200" dirty="0">
                <a:hlinkClick r:id="rId5"/>
              </a:rPr>
              <a:t>Un vaccin sera fabriqué</a:t>
            </a:r>
            <a:r>
              <a:rPr lang="en-US" altLang="en-US" sz="2200" dirty="0"/>
              <a:t>, mais on ne sait pas s'il sera utilisé</a:t>
            </a:r>
          </a:p>
          <a:p>
            <a:pPr lvl="1">
              <a:spcBef>
                <a:spcPts val="600"/>
              </a:spcBef>
            </a:pPr>
            <a:r>
              <a:rPr lang="en-US" altLang="en-US" sz="2200" dirty="0"/>
              <a:t>La source de l'infection est encore inconnue</a:t>
            </a:r>
          </a:p>
          <a:p>
            <a:pPr lvl="1">
              <a:spcBef>
                <a:spcPts val="600"/>
              </a:spcBef>
            </a:pPr>
            <a:r>
              <a:rPr lang="en-US" altLang="en-US" sz="2200" dirty="0"/>
              <a:t>Ferme biologique en arrière-cour, </a:t>
            </a:r>
            <a:r>
              <a:rPr lang="en-US" altLang="en-US" sz="2200" dirty="0">
                <a:hlinkClick r:id="rId6"/>
              </a:rPr>
              <a:t>foin provenant de ses propres champs.</a:t>
            </a:r>
            <a:endParaRPr lang="en-US" altLang="en-US" sz="2200" dirty="0"/>
          </a:p>
          <a:p>
            <a:pPr lvl="1">
              <a:spcBef>
                <a:spcPts val="600"/>
              </a:spcBef>
            </a:pPr>
            <a:r>
              <a:rPr lang="en-US" altLang="en-US" sz="2200" dirty="0"/>
              <a:t>Pas d'échanges au cours d'une période épidémiologiquement significative</a:t>
            </a:r>
          </a:p>
          <a:p>
            <a:pPr marL="457200" lvl="1" indent="0">
              <a:buNone/>
            </a:pPr>
            <a:r>
              <a:rPr lang="en-US" dirty="0">
                <a:hlinkClick r:id="rId7"/>
              </a:rPr>
              <a:t>Fièvre aphteuse - Commission européenne</a:t>
            </a:r>
            <a:endParaRPr lang="en-US" altLang="en-US" dirty="0"/>
          </a:p>
          <a:p>
            <a:pPr marL="0" indent="0">
              <a:buNone/>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endParaRPr>
          </a:p>
          <a:p>
            <a:pPr marL="0" indent="0">
              <a:buNone/>
            </a:pP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2" name="Picture 4">
            <a:extLst>
              <a:ext uri="{FF2B5EF4-FFF2-40B4-BE49-F238E27FC236}">
                <a16:creationId xmlns:a16="http://schemas.microsoft.com/office/drawing/2014/main" id="{6C50C5F0-6904-ABF4-F77C-78E78B4177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76116" y="3884415"/>
            <a:ext cx="5915884" cy="28100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6EF8D92B-ED51-9FA6-249D-59C77FAAB827}"/>
              </a:ext>
            </a:extLst>
          </p:cNvPr>
          <p:cNvSpPr txBox="1">
            <a:spLocks noChangeArrowheads="1"/>
          </p:cNvSpPr>
          <p:nvPr/>
        </p:nvSpPr>
        <p:spPr bwMode="auto">
          <a:xfrm>
            <a:off x="8229600" y="6376987"/>
            <a:ext cx="4816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dirty="0">
                <a:ea typeface="Calibri" panose="020F0502020204030204" pitchFamily="34" charset="0"/>
                <a:cs typeface="Times New Roman" panose="02020603050405020304" pitchFamily="18" charset="0"/>
                <a:hlinkClick r:id="rId10"/>
              </a:rPr>
              <a:t>Répartition mondiale de la fièvre aphteuse - Manuel vétérinaire Merck</a:t>
            </a:r>
            <a:endParaRPr lang="en-CA" altLang="en-US" sz="1200" b="1" dirty="0">
              <a:ea typeface="Calibri" panose="020F0502020204030204" pitchFamily="34" charset="0"/>
              <a:cs typeface="Times New Roman" panose="02020603050405020304" pitchFamily="18" charset="0"/>
            </a:endParaRPr>
          </a:p>
          <a:p>
            <a:pPr>
              <a:lnSpc>
                <a:spcPct val="100000"/>
              </a:lnSpc>
              <a:spcBef>
                <a:spcPct val="0"/>
              </a:spcBef>
              <a:buFontTx/>
              <a:buNone/>
            </a:pPr>
            <a:endParaRPr lang="en-CA" altLang="en-US" sz="1200" b="1"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32B8F29-BC6E-52C7-B432-623CB2C9E5CA}"/>
              </a:ext>
            </a:extLst>
          </p:cNvPr>
          <p:cNvPicPr>
            <a:picLocks noChangeAspect="1"/>
          </p:cNvPicPr>
          <p:nvPr/>
        </p:nvPicPr>
        <p:blipFill>
          <a:blip r:embed="rId11"/>
          <a:stretch>
            <a:fillRect/>
          </a:stretch>
        </p:blipFill>
        <p:spPr>
          <a:xfrm>
            <a:off x="7292898" y="622431"/>
            <a:ext cx="4899102" cy="3219186"/>
          </a:xfrm>
          <a:prstGeom prst="rect">
            <a:avLst/>
          </a:prstGeom>
          <a:ln>
            <a:solidFill>
              <a:schemeClr val="tx1"/>
            </a:solidFill>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Réponse à ce jour</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p:txBody>
          <a:bodyPr/>
          <a:lstStyle/>
          <a:p>
            <a:pPr lvl="1"/>
            <a:endParaRPr lang="en-US" altLang="en-US" dirty="0"/>
          </a:p>
          <a:p>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230790" y="688627"/>
            <a:ext cx="6804801" cy="6109365"/>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800" dirty="0">
                <a:hlinkClick r:id="rId3"/>
              </a:rPr>
              <a:t>Interdiction </a:t>
            </a:r>
            <a:r>
              <a:rPr lang="en-CA" sz="2800" dirty="0"/>
              <a:t>immédiate </a:t>
            </a:r>
            <a:r>
              <a:rPr lang="en-CA" sz="2800" dirty="0">
                <a:hlinkClick r:id="rId3"/>
              </a:rPr>
              <a:t>des transports </a:t>
            </a:r>
            <a:r>
              <a:rPr lang="en-CA" sz="2800" dirty="0"/>
              <a:t>(5 jours)</a:t>
            </a:r>
          </a:p>
          <a:p>
            <a:pPr marL="742950" lvl="1" indent="-285750">
              <a:spcBef>
                <a:spcPts val="600"/>
              </a:spcBef>
              <a:buFont typeface="Arial" panose="020B0604020202020204" pitchFamily="34" charset="0"/>
              <a:buChar char="•"/>
              <a:defRPr/>
            </a:pPr>
            <a:r>
              <a:rPr lang="en-CA" sz="2800" dirty="0"/>
              <a:t>Tous les animaux sensibles dans un rayon d'un kilomètre sont abattus. </a:t>
            </a:r>
          </a:p>
          <a:p>
            <a:pPr marL="1657350" lvl="3" indent="-285750">
              <a:spcBef>
                <a:spcPts val="600"/>
              </a:spcBef>
              <a:buFont typeface="Arial" panose="020B0604020202020204" pitchFamily="34" charset="0"/>
              <a:buChar char="•"/>
              <a:defRPr/>
            </a:pPr>
            <a:r>
              <a:rPr lang="en-CA" sz="2800" dirty="0"/>
              <a:t> ~200 porcs abattus à Ahrensfelde, tous testés négatifs</a:t>
            </a:r>
          </a:p>
          <a:p>
            <a:pPr marL="742950" lvl="1" indent="-285750">
              <a:spcBef>
                <a:spcPts val="600"/>
              </a:spcBef>
              <a:buFont typeface="Arial" panose="020B0604020202020204" pitchFamily="34" charset="0"/>
              <a:buChar char="•"/>
              <a:defRPr/>
            </a:pPr>
            <a:r>
              <a:rPr lang="en-CA" sz="2800" dirty="0">
                <a:hlinkClick r:id="rId4"/>
              </a:rPr>
              <a:t>Zone de protection de </a:t>
            </a:r>
            <a:r>
              <a:rPr lang="en-CA" sz="2800" dirty="0"/>
              <a:t>3 km</a:t>
            </a:r>
          </a:p>
          <a:p>
            <a:pPr marL="742950" lvl="1" indent="-285750">
              <a:spcBef>
                <a:spcPts val="600"/>
              </a:spcBef>
              <a:buFont typeface="Arial" panose="020B0604020202020204" pitchFamily="34" charset="0"/>
              <a:buChar char="•"/>
              <a:defRPr/>
            </a:pPr>
            <a:r>
              <a:rPr lang="en-CA" sz="2800" dirty="0"/>
              <a:t>Zone de surveillance de 10 km</a:t>
            </a:r>
          </a:p>
          <a:p>
            <a:pPr marL="742950" lvl="1" indent="-285750">
              <a:spcBef>
                <a:spcPts val="600"/>
              </a:spcBef>
              <a:buFont typeface="Arial" panose="020B0604020202020204" pitchFamily="34" charset="0"/>
              <a:buChar char="•"/>
              <a:defRPr/>
            </a:pPr>
            <a:r>
              <a:rPr lang="en-CA" sz="2800" dirty="0"/>
              <a:t>L'échantillonnage de tous les établissements situés dans la zone de 10 km est en cours ; jusqu'à présent, les résultats ont été négatifs.</a:t>
            </a:r>
          </a:p>
          <a:p>
            <a:pPr marL="1200150" lvl="2" indent="-285750">
              <a:spcBef>
                <a:spcPts val="600"/>
              </a:spcBef>
              <a:buFont typeface="Arial" panose="020B0604020202020204" pitchFamily="34" charset="0"/>
              <a:buChar char="•"/>
              <a:defRPr/>
            </a:pPr>
            <a:r>
              <a:rPr lang="en-CA" sz="2800" dirty="0"/>
              <a:t>Tous cliniquement normaux</a:t>
            </a:r>
          </a:p>
          <a:p>
            <a:pPr marL="742950" lvl="1" indent="-285750">
              <a:spcBef>
                <a:spcPts val="600"/>
              </a:spcBef>
              <a:buFont typeface="Arial" panose="020B0604020202020204" pitchFamily="34" charset="0"/>
              <a:buChar char="•"/>
              <a:defRPr/>
            </a:pPr>
            <a:endParaRPr lang="en-CA" sz="2800" dirty="0"/>
          </a:p>
          <a:p>
            <a:pPr marL="742950" lvl="1" indent="-285750">
              <a:buFont typeface="Arial" panose="020B0604020202020204" pitchFamily="34" charset="0"/>
              <a:buChar char="•"/>
              <a:defRPr/>
            </a:pPr>
            <a:endParaRPr lang="en-CA" sz="2000" dirty="0">
              <a:latin typeface="+mn-lt"/>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stretch>
            <a:fillRect/>
          </a:stretch>
        </p:blipFill>
        <p:spPr>
          <a:xfrm>
            <a:off x="6842646" y="1325682"/>
            <a:ext cx="5510814" cy="4188014"/>
          </a:xfrm>
          <a:prstGeom prst="rect">
            <a:avLst/>
          </a:prstGeom>
        </p:spPr>
      </p:pic>
      <p:sp>
        <p:nvSpPr>
          <p:cNvPr id="5" name="TextBox 4">
            <a:extLst>
              <a:ext uri="{FF2B5EF4-FFF2-40B4-BE49-F238E27FC236}">
                <a16:creationId xmlns:a16="http://schemas.microsoft.com/office/drawing/2014/main" id="{C94010FB-9887-31E3-E763-C4BFE87D5D54}"/>
              </a:ext>
            </a:extLst>
          </p:cNvPr>
          <p:cNvSpPr txBox="1"/>
          <p:nvPr/>
        </p:nvSpPr>
        <p:spPr>
          <a:xfrm>
            <a:off x="5963048" y="6345353"/>
            <a:ext cx="6175612" cy="369332"/>
          </a:xfrm>
          <a:prstGeom prst="rect">
            <a:avLst/>
          </a:prstGeom>
          <a:noFill/>
        </p:spPr>
        <p:txBody>
          <a:bodyPr wrap="square">
            <a:spAutoFit/>
          </a:bodyPr>
          <a:lstStyle/>
          <a:p>
            <a:r>
              <a:rPr lang="en-US" altLang="en-US" sz="1800" b="1" dirty="0">
                <a:hlinkClick r:id="rId6"/>
              </a:rPr>
              <a:t>Évaluation de l'épidémie de fièvre aphteuse par le DEFRA</a:t>
            </a:r>
            <a:endParaRPr lang="en-CA" dirty="0"/>
          </a:p>
        </p:txBody>
      </p:sp>
    </p:spTree>
    <p:extLst>
      <p:ext uri="{BB962C8B-B14F-4D97-AF65-F5344CB8AC3E}">
        <p14:creationId xmlns:p14="http://schemas.microsoft.com/office/powerpoint/2010/main" val="2456009739"/>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Z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8E3E8D7C047C48A0BA44A7873C7DC3" ma:contentTypeVersion="14" ma:contentTypeDescription="Create a new document." ma:contentTypeScope="" ma:versionID="24ba28c550eb4318b0d34ff7d3a36df0">
  <xsd:schema xmlns:xsd="http://www.w3.org/2001/XMLSchema" xmlns:xs="http://www.w3.org/2001/XMLSchema" xmlns:p="http://schemas.microsoft.com/office/2006/metadata/properties" xmlns:ns2="287fcbc9-9f89-44d8-9333-8d3d70aed93c" xmlns:ns3="755d5f89-bc81-4592-9211-0dfc2f0e352d" targetNamespace="http://schemas.microsoft.com/office/2006/metadata/properties" ma:root="true" ma:fieldsID="91a5c7c4b4c26cf6f29c16fafadcc725" ns2:_="" ns3:_="">
    <xsd:import namespace="287fcbc9-9f89-44d8-9333-8d3d70aed93c"/>
    <xsd:import namespace="755d5f89-bc81-4592-9211-0dfc2f0e35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fcbc9-9f89-44d8-9333-8d3d70aed9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c272d96-1133-4787-9d95-5d8ca748e03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5d5f89-bc81-4592-9211-0dfc2f0e352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ec62b8-1550-4a4f-acc0-2f6fc2c8684d}" ma:internalName="TaxCatchAll" ma:showField="CatchAllData" ma:web="755d5f89-bc81-4592-9211-0dfc2f0e35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FF1D1-CAF9-438D-A249-472DC68339D1}">
  <ds:schemaRefs>
    <ds:schemaRef ds:uri="http://schemas.microsoft.com/sharepoint/v3/contenttype/forms"/>
  </ds:schemaRefs>
</ds:datastoreItem>
</file>

<file path=customXml/itemProps2.xml><?xml version="1.0" encoding="utf-8"?>
<ds:datastoreItem xmlns:ds="http://schemas.openxmlformats.org/officeDocument/2006/customXml" ds:itemID="{89737B1B-647E-429D-964C-D17B296B9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7fcbc9-9f89-44d8-9333-8d3d70aed93c"/>
    <ds:schemaRef ds:uri="755d5f89-bc81-4592-9211-0dfc2f0e3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20459</TotalTime>
  <Words>1918</Words>
  <Application>Microsoft Office PowerPoint</Application>
  <PresentationFormat>Widescreen</PresentationFormat>
  <Paragraphs>177</Paragraphs>
  <Slides>16</Slides>
  <Notes>12</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ElsevierGulliver</vt:lpstr>
      <vt:lpstr>Helvetica Neue</vt:lpstr>
      <vt:lpstr>Lato</vt:lpstr>
      <vt:lpstr>Poppins-Regular</vt:lpstr>
      <vt:lpstr>Soehne</vt:lpstr>
      <vt:lpstr>Office Theme</vt:lpstr>
      <vt:lpstr>CEZD</vt:lpstr>
      <vt:lpstr>Communauté des maladies émergentes et zoonotiques Réunion mensuelle de la Communauté</vt:lpstr>
      <vt:lpstr>Ordre du jour</vt:lpstr>
      <vt:lpstr>Mises à jour</vt:lpstr>
      <vt:lpstr>PowerPoint Presentation</vt:lpstr>
      <vt:lpstr>PowerPoint Presentation</vt:lpstr>
      <vt:lpstr>Points chauds de la propagation de l'IAHP dans les pays à faible revenu   Dr Brian Bedard</vt:lpstr>
      <vt:lpstr>PowerPoint Presentation</vt:lpstr>
      <vt:lpstr>La fièvre aphteuse en Allemagne</vt:lpstr>
      <vt:lpstr>Réponse à ce jour </vt:lpstr>
      <vt:lpstr>Réponse à ce jour </vt:lpstr>
      <vt:lpstr>Réponse à ce jour</vt:lpstr>
      <vt:lpstr>La fièvre aphteuse en Allemagne</vt:lpstr>
      <vt:lpstr>PowerPoint Presentation</vt:lpstr>
      <vt:lpstr>Fièvre aphteuse</vt:lpstr>
      <vt:lpstr>Fièvre aphteuse : l'interdiction du transport des animaux est prolongée de 48 heures | rbb24</vt:lpstr>
      <vt:lpstr>Ping ou pas Ping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Ellis</dc:creator>
  <cp:keywords>, docId:8838BD8607CF5D8D6D64D3B5B8A2BBCD</cp:keywords>
  <cp:lastModifiedBy>Osborn, Andrea (CFIA/ACIA)</cp:lastModifiedBy>
  <cp:revision>668</cp:revision>
  <dcterms:created xsi:type="dcterms:W3CDTF">2016-10-26T18:45:40Z</dcterms:created>
  <dcterms:modified xsi:type="dcterms:W3CDTF">2025-02-07T22:39:23Z</dcterms:modified>
</cp:coreProperties>
</file>